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8" r:id="rId2"/>
    <p:sldId id="257" r:id="rId3"/>
    <p:sldId id="285" r:id="rId4"/>
    <p:sldId id="262" r:id="rId5"/>
    <p:sldId id="263" r:id="rId6"/>
    <p:sldId id="264" r:id="rId7"/>
    <p:sldId id="265" r:id="rId8"/>
    <p:sldId id="284" r:id="rId9"/>
    <p:sldId id="283" r:id="rId10"/>
    <p:sldId id="267" r:id="rId11"/>
    <p:sldId id="269" r:id="rId12"/>
    <p:sldId id="268" r:id="rId13"/>
    <p:sldId id="293" r:id="rId14"/>
    <p:sldId id="299" r:id="rId15"/>
    <p:sldId id="303" r:id="rId16"/>
    <p:sldId id="304" r:id="rId17"/>
    <p:sldId id="305" r:id="rId18"/>
    <p:sldId id="295" r:id="rId19"/>
    <p:sldId id="296" r:id="rId20"/>
    <p:sldId id="298" r:id="rId21"/>
    <p:sldId id="297" r:id="rId22"/>
    <p:sldId id="294" r:id="rId23"/>
    <p:sldId id="278" r:id="rId24"/>
    <p:sldId id="279" r:id="rId25"/>
    <p:sldId id="280" r:id="rId26"/>
    <p:sldId id="287" r:id="rId27"/>
    <p:sldId id="286" r:id="rId28"/>
    <p:sldId id="288" r:id="rId29"/>
    <p:sldId id="289" r:id="rId30"/>
    <p:sldId id="302" r:id="rId31"/>
    <p:sldId id="270" r:id="rId32"/>
    <p:sldId id="281" r:id="rId33"/>
    <p:sldId id="306" r:id="rId34"/>
    <p:sldId id="290" r:id="rId35"/>
    <p:sldId id="272" r:id="rId36"/>
    <p:sldId id="273" r:id="rId37"/>
    <p:sldId id="292" r:id="rId38"/>
    <p:sldId id="274" r:id="rId39"/>
    <p:sldId id="275" r:id="rId40"/>
    <p:sldId id="291" r:id="rId41"/>
    <p:sldId id="300" r:id="rId42"/>
    <p:sldId id="301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52A6"/>
    <a:srgbClr val="17ABFD"/>
    <a:srgbClr val="288470"/>
    <a:srgbClr val="245F90"/>
    <a:srgbClr val="2F7EBF"/>
    <a:srgbClr val="343A40"/>
    <a:srgbClr val="000060"/>
    <a:srgbClr val="600000"/>
    <a:srgbClr val="006000"/>
    <a:srgbClr val="004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533" autoAdjust="0"/>
  </p:normalViewPr>
  <p:slideViewPr>
    <p:cSldViewPr snapToGrid="0">
      <p:cViewPr varScale="1">
        <p:scale>
          <a:sx n="65" d="100"/>
          <a:sy n="65" d="100"/>
        </p:scale>
        <p:origin x="1330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0F76B-F8D6-40DD-B75E-CA23DF83B847}" type="datetimeFigureOut">
              <a:rPr lang="fr-CH" smtClean="0"/>
              <a:t>03.04.2019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208FD-F293-42BD-8CB5-F43386BD20B7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272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8799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233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98041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1666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8280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80924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88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2220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3925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16337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380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8652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9872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6174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78915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5196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Même si </a:t>
            </a:r>
            <a:r>
              <a:rPr lang="fr-CH" dirty="0" err="1"/>
              <a:t>l’id</a:t>
            </a:r>
            <a:r>
              <a:rPr lang="fr-CH" dirty="0"/>
              <a:t> est modifié ben le user achète l’item correspondant à </a:t>
            </a:r>
            <a:r>
              <a:rPr lang="fr-CH" dirty="0" err="1"/>
              <a:t>l’id</a:t>
            </a:r>
            <a:r>
              <a:rPr lang="fr-CH" dirty="0"/>
              <a:t> et le bon montant est débité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1533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2150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08053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1197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6735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4623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1186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9071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4795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215522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33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82330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103877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23896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033731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37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81610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38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512831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Coupons : code de réduction</a:t>
            </a:r>
          </a:p>
          <a:p>
            <a:r>
              <a:rPr lang="fr-CH" dirty="0"/>
              <a:t>Plans : accès limité selon l’abonnement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1B802-A628-48C4-AE40-BFAC86EE4558}" type="slidenum">
              <a:rPr lang="fr-CH" smtClean="0"/>
              <a:t>39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4205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49217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40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35874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41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913981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42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60347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r/place : 1000x1000 et 16 couleurs possibles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2150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491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1121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- Home page</a:t>
            </a:r>
          </a:p>
          <a:p>
            <a:r>
              <a:rPr lang="fr-CH" dirty="0"/>
              <a:t>- Community</a:t>
            </a:r>
          </a:p>
          <a:p>
            <a:r>
              <a:rPr lang="fr-CH" dirty="0"/>
              <a:t>- Official</a:t>
            </a:r>
          </a:p>
          <a:p>
            <a:r>
              <a:rPr lang="fr-CH" dirty="0"/>
              <a:t>- «Pagination pour optimiser et éviter de charger toutes les images, autres </a:t>
            </a:r>
            <a:r>
              <a:rPr lang="fr-CH" dirty="0" err="1"/>
              <a:t>opti</a:t>
            </a:r>
            <a:r>
              <a:rPr lang="fr-CH" dirty="0"/>
              <a:t> Célien ?»</a:t>
            </a:r>
          </a:p>
          <a:p>
            <a:r>
              <a:rPr lang="fr-CH" dirty="0"/>
              <a:t>- Open </a:t>
            </a:r>
            <a:r>
              <a:rPr lang="fr-CH" dirty="0" err="1"/>
              <a:t>canvas</a:t>
            </a:r>
            <a:endParaRPr lang="fr-CH" dirty="0"/>
          </a:p>
          <a:p>
            <a:r>
              <a:rPr lang="fr-CH" dirty="0"/>
              <a:t>- </a:t>
            </a:r>
            <a:r>
              <a:rPr lang="fr-CH" dirty="0" err="1"/>
              <a:t>Register</a:t>
            </a:r>
            <a:r>
              <a:rPr lang="fr-CH" dirty="0"/>
              <a:t>/login</a:t>
            </a:r>
          </a:p>
          <a:p>
            <a:r>
              <a:rPr lang="fr-CH" dirty="0"/>
              <a:t>- «On commence avec 200 PIX et 3 </a:t>
            </a:r>
            <a:r>
              <a:rPr lang="fr-CH" dirty="0" err="1"/>
              <a:t>ammo</a:t>
            </a:r>
            <a:r>
              <a:rPr lang="fr-CH" dirty="0"/>
              <a:t>»</a:t>
            </a:r>
          </a:p>
          <a:p>
            <a:r>
              <a:rPr lang="fr-CH" dirty="0"/>
              <a:t>- Community</a:t>
            </a:r>
          </a:p>
          <a:p>
            <a:r>
              <a:rPr lang="fr-CH" dirty="0"/>
              <a:t>- Open </a:t>
            </a:r>
            <a:r>
              <a:rPr lang="fr-CH" dirty="0" err="1"/>
              <a:t>canvas</a:t>
            </a:r>
            <a:endParaRPr lang="fr-CH" dirty="0"/>
          </a:p>
          <a:p>
            <a:r>
              <a:rPr lang="fr-CH" dirty="0"/>
              <a:t>- «Explication du principe et montrer qu’un utilisateur standard est rapidement limité, montrer ou sont les infos pour apprendre à utiliser le </a:t>
            </a:r>
            <a:r>
              <a:rPr lang="fr-CH" dirty="0" err="1"/>
              <a:t>canvas</a:t>
            </a:r>
            <a:r>
              <a:rPr lang="fr-CH" dirty="0"/>
              <a:t> pour la classe»</a:t>
            </a:r>
          </a:p>
          <a:p>
            <a:r>
              <a:rPr lang="fr-CH" dirty="0"/>
              <a:t>- «Essayer </a:t>
            </a:r>
            <a:r>
              <a:rPr lang="fr-CH" dirty="0" err="1"/>
              <a:t>canvas</a:t>
            </a:r>
            <a:r>
              <a:rPr lang="fr-CH" dirty="0"/>
              <a:t>, couleurs, autres…»</a:t>
            </a:r>
          </a:p>
          <a:p>
            <a:r>
              <a:rPr lang="fr-CH" dirty="0"/>
              <a:t>- </a:t>
            </a:r>
            <a:r>
              <a:rPr lang="fr-CH" dirty="0" err="1"/>
              <a:t>Purchase</a:t>
            </a:r>
            <a:r>
              <a:rPr lang="fr-CH" dirty="0"/>
              <a:t> PIX</a:t>
            </a:r>
          </a:p>
          <a:p>
            <a:r>
              <a:rPr lang="fr-CH" dirty="0"/>
              <a:t>- «Acheter le Pixel </a:t>
            </a:r>
            <a:r>
              <a:rPr lang="fr-CH" dirty="0" err="1"/>
              <a:t>Legend</a:t>
            </a:r>
            <a:r>
              <a:rPr lang="fr-CH" dirty="0"/>
              <a:t>, titre + PIX»</a:t>
            </a:r>
          </a:p>
          <a:p>
            <a:r>
              <a:rPr lang="fr-CH" dirty="0"/>
              <a:t>- PIX Shop</a:t>
            </a:r>
          </a:p>
          <a:p>
            <a:r>
              <a:rPr lang="fr-CH" dirty="0"/>
              <a:t>- «Expliquer ce qu’on vend et à quoi ça sert»</a:t>
            </a:r>
          </a:p>
          <a:p>
            <a:r>
              <a:rPr lang="fr-CH" dirty="0"/>
              <a:t>- Créer un nouveau </a:t>
            </a:r>
            <a:r>
              <a:rPr lang="fr-CH" dirty="0" err="1"/>
              <a:t>canvas</a:t>
            </a:r>
            <a:endParaRPr lang="fr-CH" dirty="0"/>
          </a:p>
          <a:p>
            <a:r>
              <a:rPr lang="fr-CH" dirty="0"/>
              <a:t>- </a:t>
            </a:r>
            <a:r>
              <a:rPr lang="fr-CH" dirty="0" err="1"/>
              <a:t>Created</a:t>
            </a:r>
            <a:r>
              <a:rPr lang="fr-CH" dirty="0"/>
              <a:t> </a:t>
            </a:r>
            <a:r>
              <a:rPr lang="fr-CH" dirty="0" err="1"/>
              <a:t>canvas</a:t>
            </a:r>
            <a:endParaRPr lang="fr-CH" dirty="0"/>
          </a:p>
          <a:p>
            <a:r>
              <a:rPr lang="fr-CH" dirty="0"/>
              <a:t>- Activer le gain</a:t>
            </a:r>
          </a:p>
          <a:p>
            <a:r>
              <a:rPr lang="fr-CH" dirty="0"/>
              <a:t>- Open nouveau </a:t>
            </a:r>
            <a:r>
              <a:rPr lang="fr-CH" dirty="0" err="1"/>
              <a:t>canvas</a:t>
            </a:r>
            <a:endParaRPr lang="fr-CH" dirty="0"/>
          </a:p>
          <a:p>
            <a:r>
              <a:rPr lang="fr-CH" dirty="0"/>
              <a:t>- «Vous pouvez nous rejoindre sur le </a:t>
            </a:r>
            <a:r>
              <a:rPr lang="fr-CH" dirty="0" err="1"/>
              <a:t>canvas</a:t>
            </a:r>
            <a:r>
              <a:rPr lang="fr-CH" dirty="0"/>
              <a:t>/id»</a:t>
            </a:r>
          </a:p>
          <a:p>
            <a:r>
              <a:rPr lang="fr-CH" dirty="0"/>
              <a:t>- «Placer quelques pixel, expliquer et montrer les options»</a:t>
            </a:r>
          </a:p>
          <a:p>
            <a:r>
              <a:rPr lang="fr-CH" dirty="0"/>
              <a:t>- FIN démo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1242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208FD-F293-42BD-8CB5-F43386BD20B7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455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FBAF-E7FD-44E3-8EFC-2E81DB61C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3B4EC-53A8-4C95-8F24-1272F3724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7F34C-A017-46D7-B2B8-A46723D0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5156-63A3-4413-B0F1-AC975AF97EA4}" type="datetime1">
              <a:rPr lang="fr-CH" smtClean="0"/>
              <a:t>03.04.2019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623AC-971D-426D-B39D-06D86B0A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78DCF-B439-44F4-A03B-4B2BC12B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0898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DEC1-DF40-4587-958C-354D4B98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36B33-5491-4FC7-B0ED-A424BB94E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F9A93-3842-42ED-A40E-1FC91D77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35D4-C20C-453F-A291-09414B85C3C6}" type="datetime1">
              <a:rPr lang="fr-CH" smtClean="0"/>
              <a:t>03.04.2019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0D1FF-7658-4A6B-9A45-0BB4AD5F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8620F-AC06-4841-BD26-F3E4F09A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7514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CF6C7-7DFC-4107-A6CF-D37923C54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3D87C-9000-4321-9827-9DD75664B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F1C5E-23EE-4372-AE15-67CAF228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5F32-83C7-4996-947A-665B2B1D826D}" type="datetime1">
              <a:rPr lang="fr-CH" smtClean="0"/>
              <a:t>03.04.2019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95922-A952-45B3-9437-9EAF0BFB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664C9-4E39-4EC6-9E8A-FF3651DF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450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DBDD-F7A5-4E3A-B90D-B7DF640B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6753"/>
            <a:ext cx="10515600" cy="1113631"/>
          </a:xfrm>
        </p:spPr>
        <p:txBody>
          <a:bodyPr>
            <a:noAutofit/>
          </a:bodyPr>
          <a:lstStyle>
            <a:lvl1pPr>
              <a:defRPr sz="3200">
                <a:solidFill>
                  <a:srgbClr val="343A40"/>
                </a:solidFill>
                <a:latin typeface="Karmatic Arcade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5A13-AD68-4813-844C-32F02EC88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812"/>
            <a:ext cx="10515600" cy="4175679"/>
          </a:xfrm>
        </p:spPr>
        <p:txBody>
          <a:bodyPr/>
          <a:lstStyle>
            <a:lvl1pPr>
              <a:defRPr>
                <a:solidFill>
                  <a:srgbClr val="343A40"/>
                </a:solidFill>
              </a:defRPr>
            </a:lvl1pPr>
            <a:lvl2pPr>
              <a:defRPr>
                <a:solidFill>
                  <a:srgbClr val="343A40"/>
                </a:solidFill>
              </a:defRPr>
            </a:lvl2pPr>
            <a:lvl3pPr>
              <a:defRPr>
                <a:solidFill>
                  <a:srgbClr val="343A40"/>
                </a:solidFill>
              </a:defRPr>
            </a:lvl3pPr>
            <a:lvl4pPr>
              <a:defRPr>
                <a:solidFill>
                  <a:srgbClr val="343A40"/>
                </a:solidFill>
              </a:defRPr>
            </a:lvl4pPr>
            <a:lvl5pPr>
              <a:defRPr>
                <a:solidFill>
                  <a:srgbClr val="343A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422F-F845-440C-8316-E9452E53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80CC6-6C44-469E-80C4-F3542B7B4CAB}" type="datetime1">
              <a:rPr lang="fr-CH" smtClean="0"/>
              <a:t>03.04.2019</a:t>
            </a:fld>
            <a:endParaRPr lang="fr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AFED4E-1560-42E0-8DA4-CCE5884FBBB3}"/>
              </a:ext>
            </a:extLst>
          </p:cNvPr>
          <p:cNvSpPr/>
          <p:nvPr userDrawn="1"/>
        </p:nvSpPr>
        <p:spPr>
          <a:xfrm>
            <a:off x="0" y="0"/>
            <a:ext cx="12192000" cy="798990"/>
          </a:xfrm>
          <a:prstGeom prst="rect">
            <a:avLst/>
          </a:prstGeom>
          <a:solidFill>
            <a:srgbClr val="343A40"/>
          </a:solidFill>
          <a:ln>
            <a:solidFill>
              <a:srgbClr val="34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67DBC-FEF8-4259-9465-63E453C2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405A7-C3D5-4CE6-A6AD-4401EF64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rgbClr val="343A40"/>
                </a:solidFill>
                <a:latin typeface="Karmatic Arcade" panose="02000000000000000000" pitchFamily="2" charset="0"/>
              </a:defRPr>
            </a:lvl1pPr>
          </a:lstStyle>
          <a:p>
            <a:fld id="{EB4121FC-D94F-4394-84EF-82FB120A8248}" type="slidenum">
              <a:rPr lang="fr-CH" smtClean="0"/>
              <a:pPr/>
              <a:t>‹N°›</a:t>
            </a:fld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8A781A-E347-40BF-AC67-A38CF36C00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118985"/>
            <a:ext cx="5353235" cy="5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FC3D-817B-4F78-8F6B-7A8C99F3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86BEC-3E38-4E21-8956-509014F33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231E1-6763-4E15-832A-9799C2C6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9A00-E3DE-482B-82C8-9ACC75A28D32}" type="datetime1">
              <a:rPr lang="fr-CH" smtClean="0"/>
              <a:t>03.04.2019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13550-D5AD-4CE9-B6E1-83C19647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1F84B-550D-4970-B172-5A30F6B4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9126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D8FF-4FF1-4ED8-AAA6-D3AC51A3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E8FE-AF13-4397-B6FF-BDF8C8F82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1AD93-9B44-4E4C-BFFD-9DD21D88A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F6A62-5208-44EA-917B-D8A09E28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A12D-D017-49F5-9AA1-AB8D8A2A4D3A}" type="datetime1">
              <a:rPr lang="fr-CH" smtClean="0"/>
              <a:t>03.04.2019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07BAA-F871-4799-9E98-C4D7F8B6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18D74-73D9-4446-9833-BD3F07A2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9975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6672F-9431-4B8B-909F-78FD4347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E1541-2526-488E-9CB9-0BDFF244F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DD9C1-A846-41DE-BB0D-6E2B0C55A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83B3C4-31FF-43F4-B380-0378A6B50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D068E-9164-4768-B44B-40D8C8DA7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D1BB2E-8342-4FAB-BEF3-DFA07555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6ADC0-0697-45E2-8351-58524F59C444}" type="datetime1">
              <a:rPr lang="fr-CH" smtClean="0"/>
              <a:t>03.04.2019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8F447-C298-4E56-8FA0-7BE522E3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8941E-0158-4A84-A523-2FBAA84A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6891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E4FD-8BB2-4D34-9D1B-861057C7C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04210-0E64-43A4-972C-848757B5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96BD1-04F3-4844-9E8A-8DC990B1759C}" type="datetime1">
              <a:rPr lang="fr-CH" smtClean="0"/>
              <a:t>03.04.2019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4F98C-2A4C-4688-8792-853F7BAA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07266-D763-45FC-A2AD-72A5D795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227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6CAA6-EB92-4291-A3AF-73C538A1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1AE8-B341-45B4-84B9-AC590C944EF1}" type="datetime1">
              <a:rPr lang="fr-CH" smtClean="0"/>
              <a:t>03.04.2019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55B76-BA5B-49DB-A4C9-08062783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7E50-F5DC-405A-B52A-F1584C08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0746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493D-7859-4AE2-958A-424DCB74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6661A-C201-405C-8C53-28314CA74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EB96E-387E-490C-A76D-CA6594D37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B06FA-E427-4BCA-AE13-E526E72F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023CA-A351-4D93-A7E3-843C9F7867C0}" type="datetime1">
              <a:rPr lang="fr-CH" smtClean="0"/>
              <a:t>03.04.2019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B57E8-31D2-4ED4-B1FB-8095F744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BCFE8-0F19-4602-9BA6-BDA8DB69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9377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9A4-9469-4831-9916-43CBB260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195969-CB13-4D96-BF84-3E01A644E6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791C6-D91B-4E4F-9966-6D2F59793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5CA52-805F-4EAD-94C2-C033EAB9B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6AD1-CE27-4382-8C67-BD86C9629D2A}" type="datetime1">
              <a:rPr lang="fr-CH" smtClean="0"/>
              <a:t>03.04.2019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4966B-E351-438E-ABEA-C41D0E40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9CA1A-5E58-442F-AD6C-E8FC3FE2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4126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0F0F1-EACA-4523-8355-665A41588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057"/>
            <a:ext cx="10515600" cy="111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7727D-C00C-46A1-A964-2F0659649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620F-666C-4AE1-88A6-B54F5509E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591D6-0358-4A5F-8AFD-B9F5EEC8D5B1}" type="datetime1">
              <a:rPr lang="fr-CH" smtClean="0"/>
              <a:t>03.04.2019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ED720-83D1-4627-9AD1-B4B37F6CB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5C5EA-25DB-4174-8E6A-445827376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121FC-D94F-4394-84EF-82FB120A8248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910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vaka/panzo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-crispy-forms.readthedocs.io/en/lates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-crispy-forms.readthedocs.io/en/lates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ithub.com/farbelous/bootstrap-colorpicke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ifyjs.jpillora.com/" TargetMode="External"/><Relationship Id="rId5" Type="http://schemas.openxmlformats.org/officeDocument/2006/relationships/hyperlink" Target="https://cdnjs.com/libraries/bootstrap-colorpicker" TargetMode="External"/><Relationship Id="rId4" Type="http://schemas.openxmlformats.org/officeDocument/2006/relationships/hyperlink" Target="https://farbelous.io/bootstrap-colorpicker/v2/" TargetMode="External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HE-Arc/TutoStrip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lac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place.io/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aypixplace.srvz-webapp.he-arc.ch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8048598-09FF-4C9C-98B0-6BAC5591F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790700"/>
            <a:ext cx="10801349" cy="4429123"/>
          </a:xfrm>
        </p:spPr>
        <p:txBody>
          <a:bodyPr>
            <a:normAutofit/>
          </a:bodyPr>
          <a:lstStyle/>
          <a:p>
            <a:r>
              <a:rPr lang="fr-CH" sz="2000" dirty="0">
                <a:solidFill>
                  <a:schemeClr val="bg1">
                    <a:lumMod val="85000"/>
                  </a:schemeClr>
                </a:solidFill>
                <a:latin typeface="Karmatic Arcade" panose="02000000000000000000" pitchFamily="2" charset="0"/>
              </a:rPr>
              <a:t>-------------------------------------------------------------------------------------</a:t>
            </a:r>
          </a:p>
          <a:p>
            <a:endParaRPr lang="fr-CH" sz="800" dirty="0">
              <a:solidFill>
                <a:srgbClr val="800000"/>
              </a:solidFill>
              <a:latin typeface="Karmatic Arcade" panose="02000000000000000000" pitchFamily="2" charset="0"/>
            </a:endParaRPr>
          </a:p>
          <a:p>
            <a:r>
              <a:rPr lang="fr-CH" sz="3200" dirty="0">
                <a:solidFill>
                  <a:srgbClr val="600000"/>
                </a:solidFill>
                <a:latin typeface="Karmatic Arcade" panose="02000000000000000000" pitchFamily="2" charset="0"/>
              </a:rPr>
              <a:t>Alexander </a:t>
            </a:r>
            <a:r>
              <a:rPr lang="fr-CH" sz="3200" dirty="0" err="1">
                <a:solidFill>
                  <a:srgbClr val="600000"/>
                </a:solidFill>
                <a:latin typeface="Karmatic Arcade" panose="02000000000000000000" pitchFamily="2" charset="0"/>
              </a:rPr>
              <a:t>Wohlfahrt</a:t>
            </a:r>
            <a:endParaRPr lang="fr-CH" sz="3200" dirty="0">
              <a:solidFill>
                <a:srgbClr val="600000"/>
              </a:solidFill>
              <a:latin typeface="Karmatic Arcade" panose="02000000000000000000" pitchFamily="2" charset="0"/>
            </a:endParaRPr>
          </a:p>
          <a:p>
            <a:r>
              <a:rPr lang="fr-CH" sz="3200" dirty="0">
                <a:solidFill>
                  <a:srgbClr val="006000"/>
                </a:solidFill>
                <a:latin typeface="Karmatic Arcade" panose="02000000000000000000" pitchFamily="2" charset="0"/>
              </a:rPr>
              <a:t>Farid </a:t>
            </a:r>
            <a:r>
              <a:rPr lang="fr-CH" sz="3200" dirty="0" err="1">
                <a:solidFill>
                  <a:srgbClr val="006000"/>
                </a:solidFill>
                <a:latin typeface="Karmatic Arcade" panose="02000000000000000000" pitchFamily="2" charset="0"/>
              </a:rPr>
              <a:t>Abdalla</a:t>
            </a:r>
            <a:endParaRPr lang="fr-CH" sz="3200" dirty="0">
              <a:solidFill>
                <a:srgbClr val="006000"/>
              </a:solidFill>
              <a:latin typeface="Karmatic Arcade" panose="02000000000000000000" pitchFamily="2" charset="0"/>
            </a:endParaRPr>
          </a:p>
          <a:p>
            <a:r>
              <a:rPr lang="fr-CH" sz="3200" dirty="0" err="1">
                <a:solidFill>
                  <a:srgbClr val="000060"/>
                </a:solidFill>
                <a:latin typeface="Karmatic Arcade" panose="02000000000000000000" pitchFamily="2" charset="0"/>
              </a:rPr>
              <a:t>Celien</a:t>
            </a:r>
            <a:r>
              <a:rPr lang="fr-CH" sz="3200" dirty="0">
                <a:solidFill>
                  <a:srgbClr val="000060"/>
                </a:solidFill>
                <a:latin typeface="Karmatic Arcade" panose="02000000000000000000" pitchFamily="2" charset="0"/>
              </a:rPr>
              <a:t> </a:t>
            </a:r>
            <a:r>
              <a:rPr lang="fr-CH" sz="3200" dirty="0" err="1">
                <a:solidFill>
                  <a:srgbClr val="000060"/>
                </a:solidFill>
                <a:latin typeface="Karmatic Arcade" panose="02000000000000000000" pitchFamily="2" charset="0"/>
              </a:rPr>
              <a:t>donze</a:t>
            </a:r>
            <a:endParaRPr lang="fr-CH" sz="3200" dirty="0">
              <a:solidFill>
                <a:srgbClr val="000060"/>
              </a:solidFill>
              <a:latin typeface="Karmatic Arcade" panose="02000000000000000000" pitchFamily="2" charset="0"/>
            </a:endParaRPr>
          </a:p>
          <a:p>
            <a:endParaRPr lang="fr-CH" sz="3200" dirty="0">
              <a:solidFill>
                <a:srgbClr val="000080"/>
              </a:solidFill>
              <a:latin typeface="Karmatic Arcade" panose="02000000000000000000" pitchFamily="2" charset="0"/>
            </a:endParaRPr>
          </a:p>
          <a:p>
            <a:r>
              <a:rPr lang="fr-CH" sz="1900" dirty="0">
                <a:latin typeface="Karmatic Arcade" panose="02000000000000000000" pitchFamily="2" charset="0"/>
              </a:rPr>
              <a:t>Projet Django</a:t>
            </a:r>
          </a:p>
          <a:p>
            <a:r>
              <a:rPr lang="fr-CH" sz="1900" dirty="0">
                <a:latin typeface="Karmatic Arcade" panose="02000000000000000000" pitchFamily="2" charset="0"/>
              </a:rPr>
              <a:t>03.04.2019</a:t>
            </a:r>
          </a:p>
          <a:p>
            <a:r>
              <a:rPr lang="fr-CH" sz="1900" dirty="0">
                <a:latin typeface="Karmatic Arcade" panose="02000000000000000000" pitchFamily="2" charset="0"/>
              </a:rPr>
              <a:t>He-arc</a:t>
            </a:r>
          </a:p>
          <a:p>
            <a:r>
              <a:rPr lang="fr-CH" sz="1900" dirty="0">
                <a:latin typeface="Karmatic Arcade" panose="02000000000000000000" pitchFamily="2" charset="0"/>
              </a:rPr>
              <a:t>David Grunenwald</a:t>
            </a:r>
          </a:p>
        </p:txBody>
      </p:sp>
      <p:pic>
        <p:nvPicPr>
          <p:cNvPr id="2050" name="Picture 2" descr="Karmatic Arcade Font Generator Preview">
            <a:extLst>
              <a:ext uri="{FF2B5EF4-FFF2-40B4-BE49-F238E27FC236}">
                <a16:creationId xmlns:a16="http://schemas.microsoft.com/office/drawing/2014/main" id="{411CC664-6262-49A1-B063-013CB74A9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569914"/>
            <a:ext cx="10801350" cy="111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3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70931D-37F7-47CC-A10E-4DD93269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Interface de modification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93AFE3-0B0E-4531-A251-77E8E9E3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Canvas HTML5 - 4000x4000</a:t>
            </a:r>
          </a:p>
          <a:p>
            <a:r>
              <a:rPr lang="fr-CH" dirty="0">
                <a:sym typeface="Wingdings" panose="05000000000000000000" pitchFamily="2" charset="2"/>
              </a:rPr>
              <a:t>Curseur dynamique</a:t>
            </a:r>
            <a:br>
              <a:rPr lang="fr-CH" dirty="0">
                <a:sym typeface="Wingdings" panose="05000000000000000000" pitchFamily="2" charset="2"/>
              </a:rPr>
            </a:br>
            <a:r>
              <a:rPr lang="fr-CH" dirty="0">
                <a:sym typeface="Wingdings" panose="05000000000000000000" pitchFamily="2" charset="2"/>
              </a:rPr>
              <a:t>URI  /</a:t>
            </a:r>
            <a:r>
              <a:rPr lang="fr-CH" dirty="0" err="1"/>
              <a:t>cursor</a:t>
            </a:r>
            <a:r>
              <a:rPr lang="fr-CH" dirty="0"/>
              <a:t>/&lt;</a:t>
            </a:r>
            <a:r>
              <a:rPr lang="fr-CH" dirty="0" err="1"/>
              <a:t>str:hex</a:t>
            </a:r>
            <a:r>
              <a:rPr lang="fr-CH" dirty="0"/>
              <a:t>&gt;/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B30DEC-6439-49FE-8100-08F8C793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10</a:t>
            </a:fld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821E09-7C84-4381-9CF9-A79EC6BE3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1"/>
          <a:stretch/>
        </p:blipFill>
        <p:spPr>
          <a:xfrm>
            <a:off x="6034869" y="2016248"/>
            <a:ext cx="5318931" cy="41558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56718A-C872-4AB0-AB15-D84124164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77" y="3499339"/>
            <a:ext cx="797169" cy="7971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21D3871-97A9-4D6B-8995-1F741B2CA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21" y="3499338"/>
            <a:ext cx="797169" cy="7971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A67671-8F1F-492F-BDB4-E2A4E157E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65" y="3499338"/>
            <a:ext cx="797169" cy="7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6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DDDF86-A26F-46D9-8CE9-4D8AAF69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Actualisation des </a:t>
            </a:r>
            <a:r>
              <a:rPr lang="fr-CH" dirty="0" err="1"/>
              <a:t>donnees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046006-BCFE-4CFE-8709-C0084B0FF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Toutes les 4 secondes</a:t>
            </a:r>
          </a:p>
          <a:p>
            <a:r>
              <a:rPr lang="fr-CH" dirty="0"/>
              <a:t>AJAX</a:t>
            </a:r>
          </a:p>
          <a:p>
            <a:r>
              <a:rPr lang="fr-CH" dirty="0"/>
              <a:t>Actualise tous les pixels du </a:t>
            </a:r>
            <a:r>
              <a:rPr lang="fr-CH" dirty="0" err="1"/>
              <a:t>canvas</a:t>
            </a:r>
            <a:endParaRPr lang="fr-CH" dirty="0"/>
          </a:p>
          <a:p>
            <a:r>
              <a:rPr lang="fr-CH" dirty="0"/>
              <a:t>3 URI par </a:t>
            </a:r>
            <a:r>
              <a:rPr lang="fr-CH" dirty="0" err="1"/>
              <a:t>canvas</a:t>
            </a:r>
            <a:endParaRPr lang="fr-CH" dirty="0"/>
          </a:p>
          <a:p>
            <a:pPr lvl="1"/>
            <a:r>
              <a:rPr lang="fr-CH" dirty="0"/>
              <a:t>/</a:t>
            </a:r>
            <a:r>
              <a:rPr lang="fr-CH" dirty="0" err="1"/>
              <a:t>canvas</a:t>
            </a:r>
            <a:r>
              <a:rPr lang="fr-CH" dirty="0"/>
              <a:t>/&lt;</a:t>
            </a:r>
            <a:r>
              <a:rPr lang="fr-CH" dirty="0" err="1"/>
              <a:t>int:id</a:t>
            </a:r>
            <a:r>
              <a:rPr lang="fr-CH" dirty="0"/>
              <a:t>&gt;/ </a:t>
            </a:r>
            <a:r>
              <a:rPr lang="fr-CH" dirty="0">
                <a:sym typeface="Wingdings" panose="05000000000000000000" pitchFamily="2" charset="2"/>
              </a:rPr>
              <a:t> interface de dessin</a:t>
            </a:r>
          </a:p>
          <a:p>
            <a:pPr lvl="1"/>
            <a:r>
              <a:rPr lang="fr-CH" dirty="0">
                <a:sym typeface="Wingdings" panose="05000000000000000000" pitchFamily="2" charset="2"/>
              </a:rPr>
              <a:t>/</a:t>
            </a:r>
            <a:r>
              <a:rPr lang="fr-CH" dirty="0" err="1">
                <a:sym typeface="Wingdings" panose="05000000000000000000" pitchFamily="2" charset="2"/>
              </a:rPr>
              <a:t>canvas</a:t>
            </a:r>
            <a:r>
              <a:rPr lang="fr-CH" dirty="0">
                <a:sym typeface="Wingdings" panose="05000000000000000000" pitchFamily="2" charset="2"/>
              </a:rPr>
              <a:t>/&lt;</a:t>
            </a:r>
            <a:r>
              <a:rPr lang="fr-CH" dirty="0" err="1">
                <a:sym typeface="Wingdings" panose="05000000000000000000" pitchFamily="2" charset="2"/>
              </a:rPr>
              <a:t>int:id</a:t>
            </a:r>
            <a:r>
              <a:rPr lang="fr-CH" dirty="0">
                <a:sym typeface="Wingdings" panose="05000000000000000000" pitchFamily="2" charset="2"/>
              </a:rPr>
              <a:t>&gt;/</a:t>
            </a:r>
            <a:r>
              <a:rPr lang="fr-CH" dirty="0" err="1">
                <a:sym typeface="Wingdings" panose="05000000000000000000" pitchFamily="2" charset="2"/>
              </a:rPr>
              <a:t>json</a:t>
            </a:r>
            <a:r>
              <a:rPr lang="fr-CH" dirty="0">
                <a:sym typeface="Wingdings" panose="05000000000000000000" pitchFamily="2" charset="2"/>
              </a:rPr>
              <a:t>/  données du </a:t>
            </a:r>
            <a:r>
              <a:rPr lang="fr-CH" dirty="0" err="1">
                <a:sym typeface="Wingdings" panose="05000000000000000000" pitchFamily="2" charset="2"/>
              </a:rPr>
              <a:t>canvas</a:t>
            </a:r>
            <a:endParaRPr lang="fr-CH" dirty="0">
              <a:sym typeface="Wingdings" panose="05000000000000000000" pitchFamily="2" charset="2"/>
            </a:endParaRPr>
          </a:p>
          <a:p>
            <a:pPr lvl="1"/>
            <a:r>
              <a:rPr lang="fr-CH" dirty="0">
                <a:sym typeface="Wingdings" panose="05000000000000000000" pitchFamily="2" charset="2"/>
              </a:rPr>
              <a:t>/</a:t>
            </a:r>
            <a:r>
              <a:rPr lang="fr-CH" dirty="0" err="1">
                <a:sym typeface="Wingdings" panose="05000000000000000000" pitchFamily="2" charset="2"/>
              </a:rPr>
              <a:t>canvas</a:t>
            </a:r>
            <a:r>
              <a:rPr lang="fr-CH" dirty="0">
                <a:sym typeface="Wingdings" panose="05000000000000000000" pitchFamily="2" charset="2"/>
              </a:rPr>
              <a:t>/&lt;</a:t>
            </a:r>
            <a:r>
              <a:rPr lang="fr-CH" dirty="0" err="1">
                <a:sym typeface="Wingdings" panose="05000000000000000000" pitchFamily="2" charset="2"/>
              </a:rPr>
              <a:t>int:id</a:t>
            </a:r>
            <a:r>
              <a:rPr lang="fr-CH" dirty="0">
                <a:sym typeface="Wingdings" panose="05000000000000000000" pitchFamily="2" charset="2"/>
              </a:rPr>
              <a:t>&gt;/</a:t>
            </a:r>
            <a:r>
              <a:rPr lang="fr-CH" dirty="0" err="1">
                <a:sym typeface="Wingdings" panose="05000000000000000000" pitchFamily="2" charset="2"/>
              </a:rPr>
              <a:t>img</a:t>
            </a:r>
            <a:r>
              <a:rPr lang="fr-CH" dirty="0">
                <a:sym typeface="Wingdings" panose="05000000000000000000" pitchFamily="2" charset="2"/>
              </a:rPr>
              <a:t>/  image PNG</a:t>
            </a:r>
          </a:p>
          <a:p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B6FE7F-932C-4069-8E7C-834E2FD5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11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3692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520083-4111-4C84-A30A-1EEE5A14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Panzoom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E06811-5A1B-4272-A6FE-F037CF14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Très simple à mettre en place</a:t>
            </a:r>
          </a:p>
          <a:p>
            <a:r>
              <a:rPr lang="fr-CH" dirty="0"/>
              <a:t>Desktop + Mobile</a:t>
            </a:r>
          </a:p>
          <a:p>
            <a:r>
              <a:rPr lang="fr-CH" dirty="0"/>
              <a:t>Zoom</a:t>
            </a:r>
          </a:p>
          <a:p>
            <a:r>
              <a:rPr lang="fr-CH" dirty="0"/>
              <a:t>Déplacement du </a:t>
            </a:r>
            <a:r>
              <a:rPr lang="fr-CH" dirty="0" err="1"/>
              <a:t>canvas</a:t>
            </a:r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Source : </a:t>
            </a:r>
            <a:r>
              <a:rPr lang="fr-CH" dirty="0">
                <a:hlinkClick r:id="rId3"/>
              </a:rPr>
              <a:t>https://github.com/anvaka/panzoom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C4B97-B267-4131-90E1-516E16E1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12</a:t>
            </a:fld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9A4596-6F9D-43E6-B272-D18B0B257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190" y="1162553"/>
            <a:ext cx="4122819" cy="42391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13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9634AF-8C01-41CC-8D52-9B1889269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46" y="2597847"/>
            <a:ext cx="8030308" cy="16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5">
            <a:extLst>
              <a:ext uri="{FF2B5EF4-FFF2-40B4-BE49-F238E27FC236}">
                <a16:creationId xmlns:a16="http://schemas.microsoft.com/office/drawing/2014/main" id="{8DE74F71-39B2-4AA2-BCEE-FB965A3C6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812"/>
            <a:ext cx="10515600" cy="4175679"/>
          </a:xfrm>
        </p:spPr>
        <p:txBody>
          <a:bodyPr/>
          <a:lstStyle/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Source : </a:t>
            </a:r>
            <a:r>
              <a:rPr lang="fr-CH" dirty="0">
                <a:hlinkClick r:id="rId3"/>
              </a:rPr>
              <a:t>https://django-crispy-forms.readthedocs.io/en/latest/</a:t>
            </a:r>
            <a:r>
              <a:rPr lang="fr-CH" dirty="0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FCC212-FD1C-43D7-A43C-782AFE6F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Resume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EC229B-7DF3-408F-A2E6-A66777315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14</a:t>
            </a:fld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C4004E-FDE6-4ABF-AC9B-E386A7A12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42452"/>
            <a:ext cx="6424521" cy="5531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C622D8-938F-403E-A9FC-1F3632C1E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6"/>
          <a:stretch/>
        </p:blipFill>
        <p:spPr>
          <a:xfrm>
            <a:off x="838200" y="2510733"/>
            <a:ext cx="2630535" cy="13057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AE7988D-6902-4B3B-A137-57F0D63A6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908" y="3227739"/>
            <a:ext cx="5632938" cy="5531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734BCA-17BC-48EA-9200-76093814340D}"/>
              </a:ext>
            </a:extLst>
          </p:cNvPr>
          <p:cNvSpPr/>
          <p:nvPr/>
        </p:nvSpPr>
        <p:spPr>
          <a:xfrm>
            <a:off x="838200" y="3931703"/>
            <a:ext cx="6096000" cy="1477328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{% load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crispy_forms_tags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%}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&lt;form method="post"&gt;</a:t>
            </a:r>
          </a:p>
          <a:p>
            <a:r>
              <a:rPr lang="en-US" dirty="0">
                <a:latin typeface="Consolas" panose="020B0609020204030204" pitchFamily="49" charset="0"/>
              </a:rPr>
              <a:t>    {{ </a:t>
            </a:r>
            <a:r>
              <a:rPr lang="en-US" dirty="0" err="1">
                <a:latin typeface="Consolas" panose="020B0609020204030204" pitchFamily="49" charset="0"/>
              </a:rPr>
              <a:t>my_formset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|crispy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}}</a:t>
            </a:r>
          </a:p>
          <a:p>
            <a:r>
              <a:rPr lang="en-US" dirty="0">
                <a:latin typeface="Consolas" panose="020B0609020204030204" pitchFamily="49" charset="0"/>
              </a:rPr>
              <a:t>&lt;/form&gt;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8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4F01C-4040-4EDF-86ED-FE53D130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73B3D3-983A-4F44-A952-4EF2356E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15</a:t>
            </a:fld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90EDFF-85A1-4861-8640-F79A76CA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21" y="1398620"/>
            <a:ext cx="6141689" cy="406076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F5DAD9EC-F28D-4757-9CC0-FF506143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812"/>
            <a:ext cx="10515600" cy="4175679"/>
          </a:xfrm>
        </p:spPr>
        <p:txBody>
          <a:bodyPr/>
          <a:lstStyle/>
          <a:p>
            <a:endParaRPr lang="fr-CH" dirty="0"/>
          </a:p>
          <a:p>
            <a:r>
              <a:rPr lang="fr-CH" dirty="0"/>
              <a:t>{{ </a:t>
            </a:r>
            <a:r>
              <a:rPr lang="fr-CH" dirty="0" err="1"/>
              <a:t>form</a:t>
            </a:r>
            <a:r>
              <a:rPr lang="fr-CH" dirty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301320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4F01C-4040-4EDF-86ED-FE53D130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73B3D3-983A-4F44-A952-4EF2356E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16</a:t>
            </a:fld>
            <a:endParaRPr lang="fr-CH" dirty="0"/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F5DAD9EC-F28D-4757-9CC0-FF506143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812"/>
            <a:ext cx="10515600" cy="4175679"/>
          </a:xfrm>
        </p:spPr>
        <p:txBody>
          <a:bodyPr/>
          <a:lstStyle/>
          <a:p>
            <a:r>
              <a:rPr lang="fr-CH" dirty="0"/>
              <a:t>{% </a:t>
            </a:r>
            <a:r>
              <a:rPr lang="fr-CH" dirty="0" err="1"/>
              <a:t>load</a:t>
            </a:r>
            <a:r>
              <a:rPr lang="fr-CH" dirty="0"/>
              <a:t> </a:t>
            </a:r>
            <a:r>
              <a:rPr lang="fr-CH" dirty="0" err="1"/>
              <a:t>crispy_forms_tags</a:t>
            </a:r>
            <a:r>
              <a:rPr lang="fr-CH" dirty="0"/>
              <a:t> %}</a:t>
            </a:r>
          </a:p>
          <a:p>
            <a:r>
              <a:rPr lang="fr-CH" dirty="0"/>
              <a:t>{{ </a:t>
            </a:r>
            <a:r>
              <a:rPr lang="fr-CH" dirty="0" err="1"/>
              <a:t>form|crispy</a:t>
            </a:r>
            <a:r>
              <a:rPr lang="fr-CH" dirty="0"/>
              <a:t> }}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C798E2-7BDF-42C0-9DB2-0A607732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89" y="963082"/>
            <a:ext cx="5228355" cy="52424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46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4F01C-4040-4EDF-86ED-FE53D130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73B3D3-983A-4F44-A952-4EF2356E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17</a:t>
            </a:fld>
            <a:endParaRPr lang="fr-CH" dirty="0"/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F5DAD9EC-F28D-4757-9CC0-FF506143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812"/>
            <a:ext cx="10515600" cy="4175679"/>
          </a:xfrm>
        </p:spPr>
        <p:txBody>
          <a:bodyPr/>
          <a:lstStyle/>
          <a:p>
            <a:r>
              <a:rPr lang="fr-CH" dirty="0"/>
              <a:t>{% </a:t>
            </a:r>
            <a:r>
              <a:rPr lang="fr-CH" dirty="0" err="1"/>
              <a:t>load</a:t>
            </a:r>
            <a:r>
              <a:rPr lang="fr-CH" dirty="0"/>
              <a:t> </a:t>
            </a:r>
            <a:r>
              <a:rPr lang="fr-CH" dirty="0" err="1"/>
              <a:t>crispy_forms_tags</a:t>
            </a:r>
            <a:r>
              <a:rPr lang="fr-CH" dirty="0"/>
              <a:t> %}</a:t>
            </a:r>
          </a:p>
          <a:p>
            <a:r>
              <a:rPr lang="fr-CH" dirty="0"/>
              <a:t>{% </a:t>
            </a:r>
            <a:r>
              <a:rPr lang="fr-CH" dirty="0" err="1"/>
              <a:t>crispy</a:t>
            </a:r>
            <a:r>
              <a:rPr lang="fr-CH" dirty="0"/>
              <a:t> </a:t>
            </a:r>
            <a:r>
              <a:rPr lang="fr-CH" dirty="0" err="1"/>
              <a:t>form</a:t>
            </a:r>
            <a:r>
              <a:rPr lang="fr-CH" dirty="0"/>
              <a:t> %}</a:t>
            </a:r>
          </a:p>
          <a:p>
            <a:r>
              <a:rPr lang="fr-CH" dirty="0"/>
              <a:t>Personnalisation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9EAD21-994B-4EB1-B836-175AE139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89" y="963082"/>
            <a:ext cx="5228355" cy="5271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8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FFAC10-5067-4625-98A3-00F04708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Initialisation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DD5F00-23C5-4CCB-BD82-9BBCBA71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18</a:t>
            </a:fld>
            <a:endParaRPr lang="fr-CH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D93DE8D-CE4E-4D3B-92C2-7EB7055C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Source : </a:t>
            </a:r>
            <a:r>
              <a:rPr lang="fr-CH" dirty="0">
                <a:hlinkClick r:id="rId3"/>
              </a:rPr>
              <a:t>https://django-crispy-forms.readthedocs.io/en/latest/</a:t>
            </a:r>
            <a:r>
              <a:rPr lang="fr-CH" dirty="0"/>
              <a:t> </a:t>
            </a:r>
          </a:p>
          <a:p>
            <a:r>
              <a:rPr lang="fr-CH" dirty="0"/>
              <a:t>Installation</a:t>
            </a:r>
          </a:p>
          <a:p>
            <a:endParaRPr lang="fr-CH" dirty="0"/>
          </a:p>
          <a:p>
            <a:r>
              <a:rPr lang="fr-CH" dirty="0"/>
              <a:t>settings.py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B14551E-E041-4184-898F-45DECC8C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375" y="2875895"/>
            <a:ext cx="6424521" cy="55310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1C60450-2984-4DAB-9E58-1EA8DE2AF4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6"/>
          <a:stretch/>
        </p:blipFill>
        <p:spPr>
          <a:xfrm>
            <a:off x="3465465" y="4117651"/>
            <a:ext cx="2630535" cy="13057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4F6593-F379-4DED-A26B-EE151EADE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375" y="5612065"/>
            <a:ext cx="5632938" cy="5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1FFE1-84EB-4937-8C8D-30E79EB3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forms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B34E25-0181-46E4-8B91-62CC3ECC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19</a:t>
            </a:fld>
            <a:endParaRPr lang="fr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AD068-61B0-41CB-BB21-AB61DC5E7B3D}"/>
              </a:ext>
            </a:extLst>
          </p:cNvPr>
          <p:cNvSpPr/>
          <p:nvPr/>
        </p:nvSpPr>
        <p:spPr>
          <a:xfrm>
            <a:off x="838200" y="1813153"/>
            <a:ext cx="9829800" cy="121140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r-CH" dirty="0" err="1">
                <a:latin typeface="Consolas" panose="020B0609020204030204" pitchFamily="49" charset="0"/>
              </a:rPr>
              <a:t>from</a:t>
            </a:r>
            <a:r>
              <a:rPr lang="fr-CH" dirty="0">
                <a:latin typeface="Consolas" panose="020B0609020204030204" pitchFamily="49" charset="0"/>
              </a:rPr>
              <a:t> </a:t>
            </a:r>
            <a:r>
              <a:rPr lang="fr-CH" dirty="0" err="1">
                <a:latin typeface="Consolas" panose="020B0609020204030204" pitchFamily="49" charset="0"/>
              </a:rPr>
              <a:t>django</a:t>
            </a:r>
            <a:r>
              <a:rPr lang="fr-CH" dirty="0">
                <a:latin typeface="Consolas" panose="020B0609020204030204" pitchFamily="49" charset="0"/>
              </a:rPr>
              <a:t> import </a:t>
            </a:r>
            <a:r>
              <a:rPr lang="fr-CH" dirty="0" err="1">
                <a:latin typeface="Consolas" panose="020B0609020204030204" pitchFamily="49" charset="0"/>
              </a:rPr>
              <a:t>forms</a:t>
            </a:r>
            <a:endParaRPr lang="fr-CH" dirty="0">
              <a:latin typeface="Consolas" panose="020B0609020204030204" pitchFamily="49" charset="0"/>
            </a:endParaRPr>
          </a:p>
          <a:p>
            <a:r>
              <a:rPr lang="fr-CH" dirty="0" err="1">
                <a:latin typeface="Consolas" panose="020B0609020204030204" pitchFamily="49" charset="0"/>
              </a:rPr>
              <a:t>from</a:t>
            </a:r>
            <a:r>
              <a:rPr lang="fr-CH" dirty="0">
                <a:latin typeface="Consolas" panose="020B0609020204030204" pitchFamily="49" charset="0"/>
              </a:rPr>
              <a:t> </a:t>
            </a:r>
            <a:r>
              <a:rPr lang="fr-CH" dirty="0" err="1">
                <a:latin typeface="Consolas" panose="020B0609020204030204" pitchFamily="49" charset="0"/>
              </a:rPr>
              <a:t>crispy_forms.helper</a:t>
            </a:r>
            <a:r>
              <a:rPr lang="fr-CH" dirty="0">
                <a:latin typeface="Consolas" panose="020B0609020204030204" pitchFamily="49" charset="0"/>
              </a:rPr>
              <a:t> import </a:t>
            </a:r>
            <a:r>
              <a:rPr lang="fr-CH" dirty="0" err="1">
                <a:solidFill>
                  <a:srgbClr val="17ABFD"/>
                </a:solidFill>
                <a:latin typeface="Consolas" panose="020B0609020204030204" pitchFamily="49" charset="0"/>
              </a:rPr>
              <a:t>FormHelper</a:t>
            </a:r>
            <a:endParaRPr lang="fr-CH" dirty="0">
              <a:solidFill>
                <a:srgbClr val="17ABFD"/>
              </a:solidFill>
              <a:latin typeface="Consolas" panose="020B0609020204030204" pitchFamily="49" charset="0"/>
            </a:endParaRPr>
          </a:p>
          <a:p>
            <a:r>
              <a:rPr lang="fr-CH" dirty="0" err="1">
                <a:latin typeface="Consolas" panose="020B0609020204030204" pitchFamily="49" charset="0"/>
              </a:rPr>
              <a:t>from</a:t>
            </a:r>
            <a:r>
              <a:rPr lang="fr-CH" dirty="0">
                <a:latin typeface="Consolas" panose="020B0609020204030204" pitchFamily="49" charset="0"/>
              </a:rPr>
              <a:t> </a:t>
            </a:r>
            <a:r>
              <a:rPr lang="fr-CH" dirty="0" err="1">
                <a:latin typeface="Consolas" panose="020B0609020204030204" pitchFamily="49" charset="0"/>
              </a:rPr>
              <a:t>crispy_forms.layout</a:t>
            </a:r>
            <a:r>
              <a:rPr lang="fr-CH" dirty="0">
                <a:latin typeface="Consolas" panose="020B0609020204030204" pitchFamily="49" charset="0"/>
              </a:rPr>
              <a:t> import </a:t>
            </a:r>
            <a:r>
              <a:rPr lang="fr-CH" dirty="0" err="1">
                <a:solidFill>
                  <a:srgbClr val="00B050"/>
                </a:solidFill>
                <a:latin typeface="Consolas" panose="020B0609020204030204" pitchFamily="49" charset="0"/>
              </a:rPr>
              <a:t>Layout</a:t>
            </a:r>
            <a:r>
              <a:rPr lang="fr-CH" dirty="0">
                <a:latin typeface="Consolas" panose="020B0609020204030204" pitchFamily="49" charset="0"/>
              </a:rPr>
              <a:t>, </a:t>
            </a:r>
            <a:r>
              <a:rPr lang="fr-CH" dirty="0">
                <a:solidFill>
                  <a:schemeClr val="accent2"/>
                </a:solidFill>
                <a:latin typeface="Consolas" panose="020B0609020204030204" pitchFamily="49" charset="0"/>
              </a:rPr>
              <a:t>Div</a:t>
            </a:r>
          </a:p>
          <a:p>
            <a:r>
              <a:rPr lang="fr-CH" dirty="0" err="1">
                <a:latin typeface="Consolas" panose="020B0609020204030204" pitchFamily="49" charset="0"/>
              </a:rPr>
              <a:t>from</a:t>
            </a:r>
            <a:r>
              <a:rPr lang="fr-CH" dirty="0">
                <a:latin typeface="Consolas" panose="020B0609020204030204" pitchFamily="49" charset="0"/>
              </a:rPr>
              <a:t> </a:t>
            </a:r>
            <a:r>
              <a:rPr lang="fr-CH" dirty="0" err="1">
                <a:latin typeface="Consolas" panose="020B0609020204030204" pitchFamily="49" charset="0"/>
              </a:rPr>
              <a:t>crispy_forms.bootstrap</a:t>
            </a:r>
            <a:r>
              <a:rPr lang="fr-CH" dirty="0">
                <a:latin typeface="Consolas" panose="020B0609020204030204" pitchFamily="49" charset="0"/>
              </a:rPr>
              <a:t> import </a:t>
            </a:r>
            <a:r>
              <a:rPr lang="fr-CH" dirty="0" err="1">
                <a:solidFill>
                  <a:srgbClr val="92D050"/>
                </a:solidFill>
                <a:latin typeface="Consolas" panose="020B0609020204030204" pitchFamily="49" charset="0"/>
              </a:rPr>
              <a:t>InlineRadios</a:t>
            </a:r>
            <a:r>
              <a:rPr lang="fr-CH" dirty="0">
                <a:latin typeface="Consolas" panose="020B0609020204030204" pitchFamily="49" charset="0"/>
              </a:rPr>
              <a:t>, </a:t>
            </a:r>
            <a:r>
              <a:rPr lang="fr-CH" dirty="0" err="1">
                <a:solidFill>
                  <a:srgbClr val="0070C0"/>
                </a:solidFill>
                <a:latin typeface="Consolas" panose="020B0609020204030204" pitchFamily="49" charset="0"/>
              </a:rPr>
              <a:t>PrependedText</a:t>
            </a:r>
            <a:r>
              <a:rPr lang="fr-CH" dirty="0">
                <a:latin typeface="Consolas" panose="020B0609020204030204" pitchFamily="49" charset="0"/>
              </a:rPr>
              <a:t>, </a:t>
            </a:r>
            <a:r>
              <a:rPr lang="fr-CH" dirty="0" err="1">
                <a:solidFill>
                  <a:srgbClr val="AC52A6"/>
                </a:solidFill>
                <a:latin typeface="Consolas" panose="020B0609020204030204" pitchFamily="49" charset="0"/>
              </a:rPr>
              <a:t>StrictButton</a:t>
            </a:r>
            <a:endParaRPr lang="fr-CH" b="0" dirty="0">
              <a:solidFill>
                <a:srgbClr val="AC52A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5E65C4-AAB3-4B30-915D-9988009DDB25}"/>
              </a:ext>
            </a:extLst>
          </p:cNvPr>
          <p:cNvSpPr/>
          <p:nvPr/>
        </p:nvSpPr>
        <p:spPr>
          <a:xfrm>
            <a:off x="838200" y="3122592"/>
            <a:ext cx="9829800" cy="34163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r-CH" dirty="0" err="1">
                <a:latin typeface="Consolas" panose="020B0609020204030204" pitchFamily="49" charset="0"/>
              </a:rPr>
              <a:t>def</a:t>
            </a:r>
            <a:r>
              <a:rPr lang="fr-CH" dirty="0">
                <a:latin typeface="Consolas" panose="020B0609020204030204" pitchFamily="49" charset="0"/>
              </a:rPr>
              <a:t> __init__(self, *args, **</a:t>
            </a:r>
            <a:r>
              <a:rPr lang="fr-CH" dirty="0" err="1">
                <a:latin typeface="Consolas" panose="020B0609020204030204" pitchFamily="49" charset="0"/>
              </a:rPr>
              <a:t>kwargs</a:t>
            </a:r>
            <a:r>
              <a:rPr lang="fr-CH" dirty="0">
                <a:latin typeface="Consolas" panose="020B0609020204030204" pitchFamily="49" charset="0"/>
              </a:rPr>
              <a:t>):</a:t>
            </a:r>
          </a:p>
          <a:p>
            <a:r>
              <a:rPr lang="fr-CH" dirty="0">
                <a:latin typeface="Consolas" panose="020B0609020204030204" pitchFamily="49" charset="0"/>
              </a:rPr>
              <a:t>    super(</a:t>
            </a:r>
            <a:r>
              <a:rPr lang="fr-CH" dirty="0" err="1">
                <a:latin typeface="Consolas" panose="020B0609020204030204" pitchFamily="49" charset="0"/>
              </a:rPr>
              <a:t>CreateCanvas</a:t>
            </a:r>
            <a:r>
              <a:rPr lang="fr-CH" dirty="0">
                <a:latin typeface="Consolas" panose="020B0609020204030204" pitchFamily="49" charset="0"/>
              </a:rPr>
              <a:t>, self).__init__(*args, **</a:t>
            </a:r>
            <a:r>
              <a:rPr lang="fr-CH" dirty="0" err="1">
                <a:latin typeface="Consolas" panose="020B0609020204030204" pitchFamily="49" charset="0"/>
              </a:rPr>
              <a:t>kwargs</a:t>
            </a:r>
            <a:r>
              <a:rPr lang="fr-CH" dirty="0">
                <a:latin typeface="Consolas" panose="020B0609020204030204" pitchFamily="49" charset="0"/>
              </a:rPr>
              <a:t>)</a:t>
            </a:r>
          </a:p>
          <a:p>
            <a:r>
              <a:rPr lang="fr-CH" dirty="0">
                <a:latin typeface="Consolas" panose="020B0609020204030204" pitchFamily="49" charset="0"/>
              </a:rPr>
              <a:t>    </a:t>
            </a:r>
            <a:r>
              <a:rPr lang="fr-CH" dirty="0" err="1">
                <a:latin typeface="Consolas" panose="020B0609020204030204" pitchFamily="49" charset="0"/>
              </a:rPr>
              <a:t>self.helper</a:t>
            </a:r>
            <a:r>
              <a:rPr lang="fr-CH" dirty="0">
                <a:latin typeface="Consolas" panose="020B0609020204030204" pitchFamily="49" charset="0"/>
              </a:rPr>
              <a:t> = </a:t>
            </a:r>
            <a:r>
              <a:rPr lang="fr-CH" dirty="0" err="1">
                <a:solidFill>
                  <a:srgbClr val="17ABFD"/>
                </a:solidFill>
                <a:latin typeface="Consolas" panose="020B0609020204030204" pitchFamily="49" charset="0"/>
              </a:rPr>
              <a:t>FormHelper</a:t>
            </a:r>
            <a:r>
              <a:rPr lang="fr-CH" dirty="0">
                <a:solidFill>
                  <a:srgbClr val="17ABFD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H" dirty="0">
                <a:latin typeface="Consolas" panose="020B0609020204030204" pitchFamily="49" charset="0"/>
              </a:rPr>
              <a:t>    </a:t>
            </a:r>
            <a:r>
              <a:rPr lang="fr-CH" dirty="0" err="1">
                <a:latin typeface="Consolas" panose="020B0609020204030204" pitchFamily="49" charset="0"/>
              </a:rPr>
              <a:t>self.helper.form_method</a:t>
            </a:r>
            <a:r>
              <a:rPr lang="fr-CH" dirty="0">
                <a:latin typeface="Consolas" panose="020B0609020204030204" pitchFamily="49" charset="0"/>
              </a:rPr>
              <a:t> = 'POST’</a:t>
            </a:r>
          </a:p>
          <a:p>
            <a:r>
              <a:rPr lang="fr-CH" dirty="0">
                <a:latin typeface="Consolas" panose="020B0609020204030204" pitchFamily="49" charset="0"/>
              </a:rPr>
              <a:t>    </a:t>
            </a:r>
            <a:r>
              <a:rPr lang="fr-CH" dirty="0" err="1">
                <a:latin typeface="Consolas" panose="020B0609020204030204" pitchFamily="49" charset="0"/>
              </a:rPr>
              <a:t>self.helper.layout</a:t>
            </a:r>
            <a:r>
              <a:rPr lang="fr-CH" dirty="0">
                <a:latin typeface="Consolas" panose="020B0609020204030204" pitchFamily="49" charset="0"/>
              </a:rPr>
              <a:t> = </a:t>
            </a:r>
            <a:r>
              <a:rPr lang="fr-CH" dirty="0" err="1">
                <a:solidFill>
                  <a:srgbClr val="00B050"/>
                </a:solidFill>
                <a:latin typeface="Consolas" panose="020B0609020204030204" pitchFamily="49" charset="0"/>
              </a:rPr>
              <a:t>Layout</a:t>
            </a:r>
            <a:r>
              <a:rPr lang="fr-CH" dirty="0">
                <a:latin typeface="Consolas" panose="020B0609020204030204" pitchFamily="49" charset="0"/>
              </a:rPr>
              <a:t>(</a:t>
            </a:r>
          </a:p>
          <a:p>
            <a:r>
              <a:rPr lang="fr-CH" dirty="0">
                <a:latin typeface="Consolas" panose="020B0609020204030204" pitchFamily="49" charset="0"/>
              </a:rPr>
              <a:t>        </a:t>
            </a:r>
            <a:r>
              <a:rPr lang="fr-CH" dirty="0" err="1">
                <a:solidFill>
                  <a:srgbClr val="0070C0"/>
                </a:solidFill>
                <a:latin typeface="Consolas" panose="020B0609020204030204" pitchFamily="49" charset="0"/>
              </a:rPr>
              <a:t>PrependedText</a:t>
            </a:r>
            <a:r>
              <a:rPr lang="fr-CH" dirty="0">
                <a:latin typeface="Consolas" panose="020B0609020204030204" pitchFamily="49" charset="0"/>
              </a:rPr>
              <a:t>('</a:t>
            </a:r>
            <a:r>
              <a:rPr lang="fr-CH" dirty="0" err="1">
                <a:latin typeface="Consolas" panose="020B0609020204030204" pitchFamily="49" charset="0"/>
              </a:rPr>
              <a:t>name</a:t>
            </a:r>
            <a:r>
              <a:rPr lang="fr-CH" dirty="0">
                <a:latin typeface="Consolas" panose="020B0609020204030204" pitchFamily="49" charset="0"/>
              </a:rPr>
              <a:t>', '&lt;i class="</a:t>
            </a:r>
            <a:r>
              <a:rPr lang="fr-CH" dirty="0" err="1">
                <a:latin typeface="Consolas" panose="020B0609020204030204" pitchFamily="49" charset="0"/>
              </a:rPr>
              <a:t>fas</a:t>
            </a:r>
            <a:r>
              <a:rPr lang="fr-CH" dirty="0">
                <a:latin typeface="Consolas" panose="020B0609020204030204" pitchFamily="49" charset="0"/>
              </a:rPr>
              <a:t> fa-user"&gt;&lt;/i&gt;’),</a:t>
            </a:r>
          </a:p>
          <a:p>
            <a:r>
              <a:rPr lang="fr-CH" dirty="0">
                <a:latin typeface="Consolas" panose="020B0609020204030204" pitchFamily="49" charset="0"/>
              </a:rPr>
              <a:t>        </a:t>
            </a:r>
            <a:r>
              <a:rPr lang="fr-CH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fr-CH" dirty="0" err="1">
                <a:solidFill>
                  <a:srgbClr val="FF0000"/>
                </a:solidFill>
                <a:latin typeface="Consolas" panose="020B0609020204030204" pitchFamily="49" charset="0"/>
              </a:rPr>
              <a:t>is_profit_on</a:t>
            </a:r>
            <a:r>
              <a:rPr lang="fr-CH" dirty="0">
                <a:solidFill>
                  <a:srgbClr val="FF0000"/>
                </a:solidFill>
                <a:latin typeface="Consolas" panose="020B0609020204030204" pitchFamily="49" charset="0"/>
              </a:rPr>
              <a:t>’</a:t>
            </a:r>
            <a:r>
              <a:rPr lang="fr-CH" dirty="0">
                <a:latin typeface="Consolas" panose="020B0609020204030204" pitchFamily="49" charset="0"/>
              </a:rPr>
              <a:t>,</a:t>
            </a:r>
          </a:p>
          <a:p>
            <a:r>
              <a:rPr lang="fr-CH" dirty="0">
                <a:latin typeface="Consolas" panose="020B0609020204030204" pitchFamily="49" charset="0"/>
              </a:rPr>
              <a:t>        </a:t>
            </a:r>
            <a:r>
              <a:rPr lang="fr-CH" dirty="0" err="1">
                <a:solidFill>
                  <a:srgbClr val="92D050"/>
                </a:solidFill>
                <a:latin typeface="Consolas" panose="020B0609020204030204" pitchFamily="49" charset="0"/>
              </a:rPr>
              <a:t>InlineRadios</a:t>
            </a:r>
            <a:r>
              <a:rPr lang="fr-CH" dirty="0">
                <a:latin typeface="Consolas" panose="020B0609020204030204" pitchFamily="49" charset="0"/>
              </a:rPr>
              <a:t>('place', </a:t>
            </a:r>
            <a:r>
              <a:rPr lang="fr-CH" dirty="0" err="1">
                <a:latin typeface="Consolas" panose="020B0609020204030204" pitchFamily="49" charset="0"/>
              </a:rPr>
              <a:t>css_class</a:t>
            </a:r>
            <a:r>
              <a:rPr lang="fr-CH" dirty="0">
                <a:latin typeface="Consolas" panose="020B0609020204030204" pitchFamily="49" charset="0"/>
              </a:rPr>
              <a:t>='p-0', id="place"),</a:t>
            </a:r>
          </a:p>
          <a:p>
            <a:r>
              <a:rPr lang="fr-CH" dirty="0">
                <a:latin typeface="Consolas" panose="020B0609020204030204" pitchFamily="49" charset="0"/>
              </a:rPr>
              <a:t>        </a:t>
            </a:r>
            <a:r>
              <a:rPr lang="fr-CH" dirty="0">
                <a:solidFill>
                  <a:schemeClr val="accent2"/>
                </a:solidFill>
                <a:latin typeface="Consolas" panose="020B0609020204030204" pitchFamily="49" charset="0"/>
              </a:rPr>
              <a:t>Div</a:t>
            </a:r>
            <a:r>
              <a:rPr lang="fr-CH" dirty="0">
                <a:latin typeface="Consolas" panose="020B0609020204030204" pitchFamily="49" charset="0"/>
              </a:rPr>
              <a:t>(</a:t>
            </a:r>
            <a:r>
              <a:rPr lang="fr-CH" dirty="0" err="1">
                <a:latin typeface="Consolas" panose="020B0609020204030204" pitchFamily="49" charset="0"/>
              </a:rPr>
              <a:t>css_class</a:t>
            </a:r>
            <a:r>
              <a:rPr lang="fr-CH" dirty="0">
                <a:latin typeface="Consolas" panose="020B0609020204030204" pitchFamily="49" charset="0"/>
              </a:rPr>
              <a:t>="ppp-</a:t>
            </a:r>
            <a:r>
              <a:rPr lang="fr-CH" dirty="0" err="1">
                <a:latin typeface="Consolas" panose="020B0609020204030204" pitchFamily="49" charset="0"/>
              </a:rPr>
              <a:t>hr</a:t>
            </a:r>
            <a:r>
              <a:rPr lang="fr-CH" dirty="0">
                <a:latin typeface="Consolas" panose="020B0609020204030204" pitchFamily="49" charset="0"/>
              </a:rPr>
              <a:t>-gray mb-3"),</a:t>
            </a:r>
          </a:p>
          <a:p>
            <a:r>
              <a:rPr lang="fr-CH" dirty="0">
                <a:latin typeface="Consolas" panose="020B0609020204030204" pitchFamily="49" charset="0"/>
              </a:rPr>
              <a:t>        </a:t>
            </a:r>
            <a:r>
              <a:rPr lang="fr-CH" dirty="0">
                <a:solidFill>
                  <a:schemeClr val="accent2"/>
                </a:solidFill>
                <a:latin typeface="Consolas" panose="020B0609020204030204" pitchFamily="49" charset="0"/>
              </a:rPr>
              <a:t>Div</a:t>
            </a:r>
            <a:r>
              <a:rPr lang="fr-CH" dirty="0">
                <a:latin typeface="Consolas" panose="020B0609020204030204" pitchFamily="49" charset="0"/>
              </a:rPr>
              <a:t>(</a:t>
            </a:r>
            <a:r>
              <a:rPr lang="fr-CH" dirty="0" err="1">
                <a:solidFill>
                  <a:srgbClr val="AC52A6"/>
                </a:solidFill>
                <a:latin typeface="Consolas" panose="020B0609020204030204" pitchFamily="49" charset="0"/>
              </a:rPr>
              <a:t>StrictButton</a:t>
            </a:r>
            <a:r>
              <a:rPr lang="fr-CH" dirty="0">
                <a:latin typeface="Consolas" panose="020B0609020204030204" pitchFamily="49" charset="0"/>
              </a:rPr>
              <a:t>('</a:t>
            </a:r>
            <a:r>
              <a:rPr lang="fr-CH" dirty="0" err="1">
                <a:latin typeface="Consolas" panose="020B0609020204030204" pitchFamily="49" charset="0"/>
              </a:rPr>
              <a:t>Create</a:t>
            </a:r>
            <a:r>
              <a:rPr lang="fr-CH" dirty="0">
                <a:latin typeface="Consolas" panose="020B0609020204030204" pitchFamily="49" charset="0"/>
              </a:rPr>
              <a:t> Canvas', type='</a:t>
            </a:r>
            <a:r>
              <a:rPr lang="fr-CH" dirty="0" err="1">
                <a:latin typeface="Consolas" panose="020B0609020204030204" pitchFamily="49" charset="0"/>
              </a:rPr>
              <a:t>submit</a:t>
            </a:r>
            <a:r>
              <a:rPr lang="fr-CH" dirty="0">
                <a:latin typeface="Consolas" panose="020B0609020204030204" pitchFamily="49" charset="0"/>
              </a:rPr>
              <a:t>', </a:t>
            </a:r>
            <a:r>
              <a:rPr lang="fr-CH" dirty="0" err="1">
                <a:latin typeface="Consolas" panose="020B0609020204030204" pitchFamily="49" charset="0"/>
              </a:rPr>
              <a:t>css_class</a:t>
            </a:r>
            <a:r>
              <a:rPr lang="fr-CH" dirty="0">
                <a:latin typeface="Consolas" panose="020B0609020204030204" pitchFamily="49" charset="0"/>
              </a:rPr>
              <a:t>='</a:t>
            </a:r>
            <a:r>
              <a:rPr lang="fr-CH" dirty="0" err="1">
                <a:latin typeface="Consolas" panose="020B0609020204030204" pitchFamily="49" charset="0"/>
              </a:rPr>
              <a:t>btn</a:t>
            </a:r>
            <a:r>
              <a:rPr lang="fr-CH" dirty="0">
                <a:latin typeface="Consolas" panose="020B0609020204030204" pitchFamily="49" charset="0"/>
              </a:rPr>
              <a:t> </a:t>
            </a:r>
            <a:r>
              <a:rPr lang="fr-CH" dirty="0" err="1">
                <a:latin typeface="Consolas" panose="020B0609020204030204" pitchFamily="49" charset="0"/>
              </a:rPr>
              <a:t>btn-dark</a:t>
            </a:r>
            <a:r>
              <a:rPr lang="fr-CH" dirty="0">
                <a:latin typeface="Consolas" panose="020B0609020204030204" pitchFamily="49" charset="0"/>
              </a:rPr>
              <a:t> ppp-</a:t>
            </a:r>
            <a:r>
              <a:rPr lang="fr-CH" dirty="0" err="1">
                <a:latin typeface="Consolas" panose="020B0609020204030204" pitchFamily="49" charset="0"/>
              </a:rPr>
              <a:t>btn</a:t>
            </a:r>
            <a:r>
              <a:rPr lang="fr-CH" dirty="0">
                <a:latin typeface="Consolas" panose="020B0609020204030204" pitchFamily="49" charset="0"/>
              </a:rPr>
              <a:t>-lg'), </a:t>
            </a:r>
            <a:r>
              <a:rPr lang="fr-CH" dirty="0" err="1">
                <a:latin typeface="Consolas" panose="020B0609020204030204" pitchFamily="49" charset="0"/>
              </a:rPr>
              <a:t>css_class</a:t>
            </a:r>
            <a:r>
              <a:rPr lang="fr-CH" dirty="0">
                <a:latin typeface="Consolas" panose="020B0609020204030204" pitchFamily="49" charset="0"/>
              </a:rPr>
              <a:t>="</a:t>
            </a:r>
            <a:r>
              <a:rPr lang="fr-CH" dirty="0" err="1">
                <a:latin typeface="Consolas" panose="020B0609020204030204" pitchFamily="49" charset="0"/>
              </a:rPr>
              <a:t>text</a:t>
            </a:r>
            <a:r>
              <a:rPr lang="fr-CH" dirty="0">
                <a:latin typeface="Consolas" panose="020B0609020204030204" pitchFamily="49" charset="0"/>
              </a:rPr>
              <a:t>-right"),</a:t>
            </a:r>
          </a:p>
          <a:p>
            <a:r>
              <a:rPr lang="fr-CH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122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046A-77F0-4779-BAF5-E03813C0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Karmatic Arcade" panose="02000000000000000000" pitchFamily="2" charset="0"/>
              </a:rPr>
              <a:t>Sommaire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41B8-A1CB-4C0D-9601-EEE866030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Introduction</a:t>
            </a:r>
          </a:p>
          <a:p>
            <a:r>
              <a:rPr lang="fr-CH" dirty="0"/>
              <a:t>Démonstration</a:t>
            </a:r>
          </a:p>
          <a:p>
            <a:r>
              <a:rPr lang="fr-CH" dirty="0"/>
              <a:t>Canvas</a:t>
            </a:r>
          </a:p>
          <a:p>
            <a:r>
              <a:rPr lang="fr-CH" dirty="0" err="1"/>
              <a:t>Crispy</a:t>
            </a:r>
            <a:endParaRPr lang="fr-CH" dirty="0"/>
          </a:p>
          <a:p>
            <a:r>
              <a:rPr lang="fr-CH" dirty="0"/>
              <a:t>Boutique</a:t>
            </a:r>
          </a:p>
          <a:p>
            <a:r>
              <a:rPr lang="fr-CH" dirty="0"/>
              <a:t>Conclusion</a:t>
            </a:r>
          </a:p>
          <a:p>
            <a:r>
              <a:rPr lang="fr-CH" dirty="0" err="1"/>
              <a:t>Stripe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6B808D-CF96-4F24-9F75-743DEB1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6858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1FFE1-84EB-4937-8C8D-30E79EB3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Views.py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B34E25-0181-46E4-8B91-62CC3ECC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20</a:t>
            </a:fld>
            <a:endParaRPr lang="fr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C267FA-9CFC-4DD1-9423-B10521C27F97}"/>
              </a:ext>
            </a:extLst>
          </p:cNvPr>
          <p:cNvSpPr/>
          <p:nvPr/>
        </p:nvSpPr>
        <p:spPr>
          <a:xfrm>
            <a:off x="838200" y="2989205"/>
            <a:ext cx="10876085" cy="230832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r-CH" dirty="0" err="1">
                <a:latin typeface="Consolas" panose="020B0609020204030204" pitchFamily="49" charset="0"/>
              </a:rPr>
              <a:t>def</a:t>
            </a:r>
            <a:r>
              <a:rPr lang="fr-CH" dirty="0">
                <a:latin typeface="Consolas" panose="020B0609020204030204" pitchFamily="49" charset="0"/>
              </a:rPr>
              <a:t> </a:t>
            </a:r>
            <a:r>
              <a:rPr lang="fr-CH" dirty="0" err="1">
                <a:latin typeface="Consolas" panose="020B0609020204030204" pitchFamily="49" charset="0"/>
              </a:rPr>
              <a:t>createCanvas</a:t>
            </a:r>
            <a:r>
              <a:rPr lang="fr-CH" dirty="0">
                <a:latin typeface="Consolas" panose="020B0609020204030204" pitchFamily="49" charset="0"/>
              </a:rPr>
              <a:t>(</a:t>
            </a:r>
            <a:r>
              <a:rPr lang="fr-CH" dirty="0" err="1">
                <a:latin typeface="Consolas" panose="020B0609020204030204" pitchFamily="49" charset="0"/>
              </a:rPr>
              <a:t>request</a:t>
            </a:r>
            <a:r>
              <a:rPr lang="fr-CH" dirty="0">
                <a:latin typeface="Consolas" panose="020B0609020204030204" pitchFamily="49" charset="0"/>
              </a:rPr>
              <a:t>):</a:t>
            </a:r>
          </a:p>
          <a:p>
            <a:r>
              <a:rPr lang="fr-CH" dirty="0">
                <a:latin typeface="Consolas" panose="020B0609020204030204" pitchFamily="49" charset="0"/>
              </a:rPr>
              <a:t>    if </a:t>
            </a:r>
            <a:r>
              <a:rPr lang="fr-CH" dirty="0" err="1">
                <a:latin typeface="Consolas" panose="020B0609020204030204" pitchFamily="49" charset="0"/>
              </a:rPr>
              <a:t>request.method</a:t>
            </a:r>
            <a:r>
              <a:rPr lang="fr-CH" dirty="0">
                <a:latin typeface="Consolas" panose="020B0609020204030204" pitchFamily="49" charset="0"/>
              </a:rPr>
              <a:t> == 'POST’:</a:t>
            </a:r>
          </a:p>
          <a:p>
            <a:r>
              <a:rPr lang="fr-CH" dirty="0">
                <a:latin typeface="Consolas" panose="020B0609020204030204" pitchFamily="49" charset="0"/>
              </a:rPr>
              <a:t>        </a:t>
            </a:r>
            <a:r>
              <a:rPr lang="fr-CH" dirty="0" err="1">
                <a:latin typeface="Consolas" panose="020B0609020204030204" pitchFamily="49" charset="0"/>
              </a:rPr>
              <a:t>form</a:t>
            </a:r>
            <a:r>
              <a:rPr lang="fr-CH" dirty="0">
                <a:latin typeface="Consolas" panose="020B0609020204030204" pitchFamily="49" charset="0"/>
              </a:rPr>
              <a:t> = </a:t>
            </a:r>
            <a:r>
              <a:rPr lang="fr-CH" dirty="0" err="1">
                <a:solidFill>
                  <a:srgbClr val="FF0000"/>
                </a:solidFill>
                <a:latin typeface="Consolas" panose="020B0609020204030204" pitchFamily="49" charset="0"/>
              </a:rPr>
              <a:t>CreateCanvas</a:t>
            </a:r>
            <a:r>
              <a:rPr lang="fr-CH" dirty="0">
                <a:latin typeface="Consolas" panose="020B0609020204030204" pitchFamily="49" charset="0"/>
              </a:rPr>
              <a:t>(</a:t>
            </a:r>
            <a:r>
              <a:rPr lang="fr-CH" dirty="0" err="1">
                <a:latin typeface="Consolas" panose="020B0609020204030204" pitchFamily="49" charset="0"/>
              </a:rPr>
              <a:t>request.POST</a:t>
            </a:r>
            <a:r>
              <a:rPr lang="fr-CH" dirty="0">
                <a:latin typeface="Consolas" panose="020B0609020204030204" pitchFamily="49" charset="0"/>
              </a:rPr>
              <a:t>)</a:t>
            </a:r>
          </a:p>
          <a:p>
            <a:r>
              <a:rPr lang="fr-CH" dirty="0">
                <a:latin typeface="Consolas" panose="020B0609020204030204" pitchFamily="49" charset="0"/>
              </a:rPr>
              <a:t>        if </a:t>
            </a:r>
            <a:r>
              <a:rPr lang="fr-CH" dirty="0" err="1">
                <a:latin typeface="Consolas" panose="020B0609020204030204" pitchFamily="49" charset="0"/>
              </a:rPr>
              <a:t>form.is_valid</a:t>
            </a:r>
            <a:r>
              <a:rPr lang="fr-CH" dirty="0">
                <a:latin typeface="Consolas" panose="020B0609020204030204" pitchFamily="49" charset="0"/>
              </a:rPr>
              <a:t>():</a:t>
            </a:r>
          </a:p>
          <a:p>
            <a:r>
              <a:rPr lang="fr-CH" dirty="0">
                <a:latin typeface="Consolas" panose="020B0609020204030204" pitchFamily="49" charset="0"/>
              </a:rPr>
              <a:t>             </a:t>
            </a:r>
            <a:r>
              <a:rPr lang="fr-CH" dirty="0" err="1">
                <a:latin typeface="Consolas" panose="020B0609020204030204" pitchFamily="49" charset="0"/>
              </a:rPr>
              <a:t>canvas</a:t>
            </a:r>
            <a:r>
              <a:rPr lang="fr-CH" dirty="0">
                <a:latin typeface="Consolas" panose="020B0609020204030204" pitchFamily="49" charset="0"/>
              </a:rPr>
              <a:t> = </a:t>
            </a:r>
            <a:r>
              <a:rPr lang="fr-CH" dirty="0" err="1">
                <a:latin typeface="Consolas" panose="020B0609020204030204" pitchFamily="49" charset="0"/>
              </a:rPr>
              <a:t>form.save</a:t>
            </a:r>
            <a:r>
              <a:rPr lang="fr-CH" dirty="0">
                <a:latin typeface="Consolas" panose="020B0609020204030204" pitchFamily="49" charset="0"/>
              </a:rPr>
              <a:t>()</a:t>
            </a:r>
          </a:p>
          <a:p>
            <a:r>
              <a:rPr lang="fr-CH" dirty="0">
                <a:latin typeface="Consolas" panose="020B0609020204030204" pitchFamily="49" charset="0"/>
              </a:rPr>
              <a:t>    </a:t>
            </a:r>
            <a:r>
              <a:rPr lang="fr-CH" dirty="0" err="1">
                <a:latin typeface="Consolas" panose="020B0609020204030204" pitchFamily="49" charset="0"/>
              </a:rPr>
              <a:t>else</a:t>
            </a:r>
            <a:r>
              <a:rPr lang="fr-CH" dirty="0">
                <a:latin typeface="Consolas" panose="020B0609020204030204" pitchFamily="49" charset="0"/>
              </a:rPr>
              <a:t>:</a:t>
            </a:r>
          </a:p>
          <a:p>
            <a:r>
              <a:rPr lang="fr-CH" dirty="0">
                <a:latin typeface="Consolas" panose="020B0609020204030204" pitchFamily="49" charset="0"/>
              </a:rPr>
              <a:t>        </a:t>
            </a:r>
            <a:r>
              <a:rPr lang="fr-CH" dirty="0" err="1">
                <a:latin typeface="Consolas" panose="020B0609020204030204" pitchFamily="49" charset="0"/>
              </a:rPr>
              <a:t>form</a:t>
            </a:r>
            <a:r>
              <a:rPr lang="fr-CH" dirty="0">
                <a:latin typeface="Consolas" panose="020B0609020204030204" pitchFamily="49" charset="0"/>
              </a:rPr>
              <a:t> = </a:t>
            </a:r>
            <a:r>
              <a:rPr lang="fr-CH" dirty="0" err="1">
                <a:solidFill>
                  <a:srgbClr val="FF0000"/>
                </a:solidFill>
                <a:latin typeface="Consolas" panose="020B0609020204030204" pitchFamily="49" charset="0"/>
              </a:rPr>
              <a:t>CreateCanvas</a:t>
            </a:r>
            <a:r>
              <a:rPr lang="fr-CH" dirty="0">
                <a:latin typeface="Consolas" panose="020B0609020204030204" pitchFamily="49" charset="0"/>
              </a:rPr>
              <a:t>()</a:t>
            </a:r>
          </a:p>
          <a:p>
            <a:r>
              <a:rPr lang="fr-CH" dirty="0">
                <a:latin typeface="Consolas" panose="020B0609020204030204" pitchFamily="49" charset="0"/>
              </a:rPr>
              <a:t>return </a:t>
            </a:r>
            <a:r>
              <a:rPr lang="fr-CH" dirty="0" err="1">
                <a:latin typeface="Consolas" panose="020B0609020204030204" pitchFamily="49" charset="0"/>
              </a:rPr>
              <a:t>render</a:t>
            </a:r>
            <a:r>
              <a:rPr lang="fr-CH" dirty="0">
                <a:latin typeface="Consolas" panose="020B0609020204030204" pitchFamily="49" charset="0"/>
              </a:rPr>
              <a:t>(</a:t>
            </a:r>
            <a:r>
              <a:rPr lang="fr-CH" dirty="0" err="1">
                <a:latin typeface="Consolas" panose="020B0609020204030204" pitchFamily="49" charset="0"/>
              </a:rPr>
              <a:t>request</a:t>
            </a:r>
            <a:r>
              <a:rPr lang="fr-CH" dirty="0">
                <a:latin typeface="Consolas" panose="020B0609020204030204" pitchFamily="49" charset="0"/>
              </a:rPr>
              <a:t>, '</a:t>
            </a:r>
            <a:r>
              <a:rPr lang="fr-CH" dirty="0" err="1">
                <a:latin typeface="Consolas" panose="020B0609020204030204" pitchFamily="49" charset="0"/>
              </a:rPr>
              <a:t>paypixplaceapp</a:t>
            </a:r>
            <a:r>
              <a:rPr lang="fr-CH" dirty="0">
                <a:latin typeface="Consolas" panose="020B0609020204030204" pitchFamily="49" charset="0"/>
              </a:rPr>
              <a:t>/</a:t>
            </a:r>
            <a:r>
              <a:rPr lang="fr-CH" dirty="0" err="1">
                <a:latin typeface="Consolas" panose="020B0609020204030204" pitchFamily="49" charset="0"/>
              </a:rPr>
              <a:t>canvas</a:t>
            </a:r>
            <a:r>
              <a:rPr lang="fr-CH" dirty="0">
                <a:latin typeface="Consolas" panose="020B0609020204030204" pitchFamily="49" charset="0"/>
              </a:rPr>
              <a:t>/create_canvas.html', </a:t>
            </a:r>
            <a:r>
              <a:rPr lang="fr-CH" dirty="0">
                <a:solidFill>
                  <a:srgbClr val="00B050"/>
                </a:solidFill>
                <a:latin typeface="Consolas" panose="020B0609020204030204" pitchFamily="49" charset="0"/>
              </a:rPr>
              <a:t>{ '</a:t>
            </a:r>
            <a:r>
              <a:rPr lang="fr-CH" dirty="0" err="1">
                <a:solidFill>
                  <a:srgbClr val="00B050"/>
                </a:solidFill>
                <a:latin typeface="Consolas" panose="020B0609020204030204" pitchFamily="49" charset="0"/>
              </a:rPr>
              <a:t>form</a:t>
            </a:r>
            <a:r>
              <a:rPr lang="fr-CH" dirty="0">
                <a:solidFill>
                  <a:srgbClr val="00B050"/>
                </a:solidFill>
                <a:latin typeface="Consolas" panose="020B0609020204030204" pitchFamily="49" charset="0"/>
              </a:rPr>
              <a:t>': </a:t>
            </a:r>
            <a:r>
              <a:rPr lang="fr-CH" dirty="0" err="1">
                <a:solidFill>
                  <a:srgbClr val="00B050"/>
                </a:solidFill>
                <a:latin typeface="Consolas" panose="020B0609020204030204" pitchFamily="49" charset="0"/>
              </a:rPr>
              <a:t>form</a:t>
            </a:r>
            <a:r>
              <a:rPr lang="fr-CH" dirty="0">
                <a:solidFill>
                  <a:srgbClr val="00B050"/>
                </a:solidFill>
                <a:latin typeface="Consolas" panose="020B0609020204030204" pitchFamily="49" charset="0"/>
              </a:rPr>
              <a:t> }</a:t>
            </a:r>
            <a:r>
              <a:rPr lang="fr-CH" dirty="0">
                <a:latin typeface="Consolas" panose="020B0609020204030204" pitchFamily="49" charset="0"/>
              </a:rPr>
              <a:t>)</a:t>
            </a:r>
            <a:endParaRPr lang="fr-CH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501A8B-6521-468C-8B30-84A146F7DF88}"/>
              </a:ext>
            </a:extLst>
          </p:cNvPr>
          <p:cNvSpPr/>
          <p:nvPr/>
        </p:nvSpPr>
        <p:spPr>
          <a:xfrm>
            <a:off x="838200" y="2275128"/>
            <a:ext cx="4110421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fr-CH" dirty="0" err="1">
                <a:latin typeface="Consolas" panose="020B0609020204030204" pitchFamily="49" charset="0"/>
              </a:rPr>
              <a:t>from</a:t>
            </a:r>
            <a:r>
              <a:rPr lang="fr-CH" dirty="0">
                <a:latin typeface="Consolas" panose="020B0609020204030204" pitchFamily="49" charset="0"/>
              </a:rPr>
              <a:t> .</a:t>
            </a:r>
            <a:r>
              <a:rPr lang="fr-CH" dirty="0" err="1">
                <a:latin typeface="Consolas" panose="020B0609020204030204" pitchFamily="49" charset="0"/>
              </a:rPr>
              <a:t>forms</a:t>
            </a:r>
            <a:r>
              <a:rPr lang="fr-CH" dirty="0">
                <a:latin typeface="Consolas" panose="020B0609020204030204" pitchFamily="49" charset="0"/>
              </a:rPr>
              <a:t> import </a:t>
            </a:r>
            <a:r>
              <a:rPr lang="fr-CH" dirty="0" err="1">
                <a:solidFill>
                  <a:srgbClr val="FF0000"/>
                </a:solidFill>
                <a:latin typeface="Consolas" panose="020B0609020204030204" pitchFamily="49" charset="0"/>
              </a:rPr>
              <a:t>CreateCanvas</a:t>
            </a:r>
            <a:endParaRPr lang="fr-CH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1FFE1-84EB-4937-8C8D-30E79EB3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Template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B34E25-0181-46E4-8B91-62CC3ECC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21</a:t>
            </a:fld>
            <a:endParaRPr lang="fr-C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586A5-2461-403A-9573-EA4181B6728D}"/>
              </a:ext>
            </a:extLst>
          </p:cNvPr>
          <p:cNvSpPr/>
          <p:nvPr/>
        </p:nvSpPr>
        <p:spPr>
          <a:xfrm>
            <a:off x="838200" y="2176869"/>
            <a:ext cx="3792416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r-CH" dirty="0">
                <a:latin typeface="Consolas" panose="020B0609020204030204" pitchFamily="49" charset="0"/>
              </a:rPr>
              <a:t>{% </a:t>
            </a:r>
            <a:r>
              <a:rPr lang="fr-CH" dirty="0" err="1">
                <a:latin typeface="Consolas" panose="020B0609020204030204" pitchFamily="49" charset="0"/>
              </a:rPr>
              <a:t>load</a:t>
            </a:r>
            <a:r>
              <a:rPr lang="fr-CH" dirty="0">
                <a:latin typeface="Consolas" panose="020B0609020204030204" pitchFamily="49" charset="0"/>
              </a:rPr>
              <a:t> </a:t>
            </a:r>
            <a:r>
              <a:rPr lang="fr-CH" dirty="0" err="1">
                <a:latin typeface="Consolas" panose="020B0609020204030204" pitchFamily="49" charset="0"/>
              </a:rPr>
              <a:t>crispy_forms_tags</a:t>
            </a:r>
            <a:r>
              <a:rPr lang="fr-CH" dirty="0">
                <a:latin typeface="Consolas" panose="020B0609020204030204" pitchFamily="49" charset="0"/>
              </a:rPr>
              <a:t> %}</a:t>
            </a:r>
            <a:endParaRPr lang="fr-CH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962645-24DF-4C3B-8AE7-0DA76A24A4C0}"/>
              </a:ext>
            </a:extLst>
          </p:cNvPr>
          <p:cNvSpPr/>
          <p:nvPr/>
        </p:nvSpPr>
        <p:spPr>
          <a:xfrm>
            <a:off x="838200" y="2924908"/>
            <a:ext cx="10415954" cy="175432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 class="offset-md-2 col-md-8"&gt;</a:t>
            </a:r>
          </a:p>
          <a:p>
            <a:r>
              <a:rPr lang="en-US" dirty="0">
                <a:latin typeface="Consolas" panose="020B0609020204030204" pitchFamily="49" charset="0"/>
              </a:rPr>
              <a:t>    &lt;</a:t>
            </a:r>
            <a:r>
              <a:rPr lang="en-US" dirty="0" err="1">
                <a:latin typeface="Consolas" panose="020B0609020204030204" pitchFamily="49" charset="0"/>
              </a:rPr>
              <a:t>fieldset</a:t>
            </a:r>
            <a:r>
              <a:rPr lang="en-US" dirty="0">
                <a:latin typeface="Consolas" panose="020B0609020204030204" pitchFamily="49" charset="0"/>
              </a:rPr>
              <a:t> class="form-group"&gt;</a:t>
            </a:r>
          </a:p>
          <a:p>
            <a:r>
              <a:rPr lang="en-US" dirty="0">
                <a:latin typeface="Consolas" panose="020B0609020204030204" pitchFamily="49" charset="0"/>
              </a:rPr>
              <a:t>        &lt;legend class="border-bottom mb-4"&gt;&lt;h2&gt;Create A New Canvas&lt;/h2&gt;&lt;/legend&gt;</a:t>
            </a:r>
          </a:p>
          <a:p>
            <a:r>
              <a:rPr lang="en-US" dirty="0"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{% crispy form %}</a:t>
            </a:r>
          </a:p>
          <a:p>
            <a:r>
              <a:rPr lang="en-US" dirty="0">
                <a:latin typeface="Consolas" panose="020B0609020204030204" pitchFamily="49" charset="0"/>
              </a:rPr>
              <a:t>    &lt;/</a:t>
            </a:r>
            <a:r>
              <a:rPr lang="en-US" dirty="0" err="1">
                <a:latin typeface="Consolas" panose="020B0609020204030204" pitchFamily="49" charset="0"/>
              </a:rPr>
              <a:t>fieldset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&lt;/div&gt;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18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D123B18-30C5-4842-A5D0-998FD1640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9" y="2619375"/>
            <a:ext cx="10652961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FFAC10-5067-4625-98A3-00F04708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Boutique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DD5F00-23C5-4CCB-BD82-9BBCBA71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23</a:t>
            </a:fld>
            <a:endParaRPr lang="fr-CH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D93DE8D-CE4E-4D3B-92C2-7EB7055C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Accessible partout sur le site</a:t>
            </a:r>
          </a:p>
          <a:p>
            <a:r>
              <a:rPr lang="fr-CH" dirty="0"/>
              <a:t>Modal Bootstrap</a:t>
            </a:r>
          </a:p>
          <a:p>
            <a:r>
              <a:rPr lang="fr-CH" dirty="0"/>
              <a:t>Bootstrap-</a:t>
            </a:r>
            <a:r>
              <a:rPr lang="fr-CH" dirty="0" err="1"/>
              <a:t>color</a:t>
            </a:r>
            <a:r>
              <a:rPr lang="fr-CH" dirty="0"/>
              <a:t>-</a:t>
            </a:r>
            <a:r>
              <a:rPr lang="fr-CH" dirty="0" err="1"/>
              <a:t>picker</a:t>
            </a:r>
            <a:endParaRPr lang="fr-CH" dirty="0"/>
          </a:p>
        </p:txBody>
      </p:sp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363ACC02-B16D-44F1-877B-93CEE208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760" y="1104290"/>
            <a:ext cx="5104605" cy="4175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87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B3745C-6783-4A8A-AB1D-BF87F4F8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securite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7FA1D3-BC11-4808-A552-98F837DF5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Vérification du solde</a:t>
            </a:r>
          </a:p>
          <a:p>
            <a:r>
              <a:rPr lang="fr-CH" dirty="0"/>
              <a:t>Fonctionne avec des ID</a:t>
            </a:r>
            <a:br>
              <a:rPr lang="fr-CH" dirty="0"/>
            </a:br>
            <a:r>
              <a:rPr lang="fr-CH" dirty="0">
                <a:sym typeface="Wingdings" panose="05000000000000000000" pitchFamily="2" charset="2"/>
              </a:rPr>
              <a:t> Impossible de tromper le serveur</a:t>
            </a:r>
          </a:p>
          <a:p>
            <a:r>
              <a:rPr lang="fr-CH" dirty="0">
                <a:sym typeface="Wingdings" panose="05000000000000000000" pitchFamily="2" charset="2"/>
              </a:rPr>
              <a:t>Impossible d’acheter deux fois la même couleur</a:t>
            </a:r>
          </a:p>
          <a:p>
            <a:r>
              <a:rPr lang="fr-CH" dirty="0">
                <a:sym typeface="Wingdings" panose="05000000000000000000" pitchFamily="2" charset="2"/>
              </a:rPr>
              <a:t>URI pour acheter</a:t>
            </a:r>
            <a:br>
              <a:rPr lang="fr-CH" dirty="0">
                <a:sym typeface="Wingdings" panose="05000000000000000000" pitchFamily="2" charset="2"/>
              </a:rPr>
            </a:br>
            <a:r>
              <a:rPr lang="fr-CH" dirty="0">
                <a:sym typeface="Wingdings" panose="05000000000000000000" pitchFamily="2" charset="2"/>
              </a:rPr>
              <a:t>/</a:t>
            </a:r>
            <a:r>
              <a:rPr lang="fr-CH" dirty="0" err="1">
                <a:sym typeface="Wingdings" panose="05000000000000000000" pitchFamily="2" charset="2"/>
              </a:rPr>
              <a:t>buy</a:t>
            </a:r>
            <a:r>
              <a:rPr lang="fr-CH" dirty="0">
                <a:sym typeface="Wingdings" panose="05000000000000000000" pitchFamily="2" charset="2"/>
              </a:rPr>
              <a:t>/&lt;</a:t>
            </a:r>
            <a:r>
              <a:rPr lang="fr-CH" dirty="0" err="1">
                <a:sym typeface="Wingdings" panose="05000000000000000000" pitchFamily="2" charset="2"/>
              </a:rPr>
              <a:t>int:id</a:t>
            </a:r>
            <a:r>
              <a:rPr lang="fr-CH" dirty="0">
                <a:sym typeface="Wingdings" panose="05000000000000000000" pitchFamily="2" charset="2"/>
              </a:rPr>
              <a:t>&gt;/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CF4132-4DE0-48E2-B220-C968A170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24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917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C0283A-54F6-4B5B-AD1C-67622C41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plugins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7BD982-2032-48FE-9CAF-AA315AF0C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/>
              <a:t>Bootstrap </a:t>
            </a:r>
            <a:r>
              <a:rPr lang="fr-CH" dirty="0" err="1"/>
              <a:t>Colorpicker</a:t>
            </a:r>
            <a:endParaRPr lang="fr-CH" dirty="0"/>
          </a:p>
          <a:p>
            <a:r>
              <a:rPr lang="fr-CH" dirty="0"/>
              <a:t>Officiel : </a:t>
            </a:r>
            <a:r>
              <a:rPr lang="fr-CH" dirty="0">
                <a:hlinkClick r:id="rId3"/>
              </a:rPr>
              <a:t>https://github.com/farbelous/bootstrap-colorpicker</a:t>
            </a:r>
            <a:endParaRPr lang="fr-CH" dirty="0"/>
          </a:p>
          <a:p>
            <a:r>
              <a:rPr lang="fr-CH" dirty="0"/>
              <a:t>Exemples : </a:t>
            </a:r>
            <a:r>
              <a:rPr lang="fr-CH" dirty="0">
                <a:sym typeface="Wingdings" panose="05000000000000000000" pitchFamily="2" charset="2"/>
                <a:hlinkClick r:id="rId4"/>
              </a:rPr>
              <a:t>https://farbelous.io/bootstrap-colorpicker/v2/</a:t>
            </a:r>
            <a:endParaRPr lang="fr-CH" dirty="0">
              <a:sym typeface="Wingdings" panose="05000000000000000000" pitchFamily="2" charset="2"/>
            </a:endParaRPr>
          </a:p>
          <a:p>
            <a:r>
              <a:rPr lang="fr-CH" dirty="0">
                <a:sym typeface="Wingdings" panose="05000000000000000000" pitchFamily="2" charset="2"/>
              </a:rPr>
              <a:t>CDN : </a:t>
            </a:r>
            <a:r>
              <a:rPr lang="fr-CH" dirty="0">
                <a:sym typeface="Wingdings" panose="05000000000000000000" pitchFamily="2" charset="2"/>
                <a:hlinkClick r:id="rId5"/>
              </a:rPr>
              <a:t>https://cdnjs.com/libraries/bootstrap-colorpicker</a:t>
            </a:r>
            <a:endParaRPr lang="fr-CH" dirty="0"/>
          </a:p>
          <a:p>
            <a:endParaRPr lang="fr-CH" dirty="0"/>
          </a:p>
          <a:p>
            <a:r>
              <a:rPr lang="fr-CH" dirty="0"/>
              <a:t>Notify.js</a:t>
            </a:r>
          </a:p>
          <a:p>
            <a:r>
              <a:rPr lang="fr-CH" dirty="0"/>
              <a:t>Source : </a:t>
            </a:r>
            <a:r>
              <a:rPr lang="fr-CH" dirty="0">
                <a:hlinkClick r:id="rId6"/>
              </a:rPr>
              <a:t>https://notifyjs.jpillora.com/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E23F61-B462-4794-A05F-BFAD835E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25</a:t>
            </a:fld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E9DDE0-1089-4314-A137-3EC8BC735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096" y="5650020"/>
            <a:ext cx="5105904" cy="651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A7CD62E-18E9-481D-97F7-D68B967E2F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21" t="9392" r="2144" b="10711"/>
          <a:stretch/>
        </p:blipFill>
        <p:spPr>
          <a:xfrm>
            <a:off x="9723120" y="816753"/>
            <a:ext cx="2468880" cy="7010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B8C6C1F-556E-4F3E-870C-E5B64DD48D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18" t="843" r="39864" b="72077"/>
          <a:stretch/>
        </p:blipFill>
        <p:spPr>
          <a:xfrm>
            <a:off x="9381623" y="3923072"/>
            <a:ext cx="2353178" cy="2009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46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35CDBFA-D6B3-46E3-9B0C-09686D1B5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15" y="2799471"/>
            <a:ext cx="10550769" cy="12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7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296084-C8C2-44BE-826B-9844FE83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Problemes</a:t>
            </a:r>
            <a:r>
              <a:rPr lang="fr-CH" dirty="0"/>
              <a:t> rencontres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8E4FEC-8593-42A2-9447-4560923F6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Mouvement et zoom du </a:t>
            </a:r>
            <a:r>
              <a:rPr lang="fr-CH" dirty="0" err="1"/>
              <a:t>canvas</a:t>
            </a:r>
            <a:br>
              <a:rPr lang="fr-CH" dirty="0"/>
            </a:br>
            <a:r>
              <a:rPr lang="fr-CH" dirty="0">
                <a:sym typeface="Wingdings" panose="05000000000000000000" pitchFamily="2" charset="2"/>
              </a:rPr>
              <a:t> </a:t>
            </a:r>
            <a:r>
              <a:rPr lang="fr-CH" dirty="0" err="1">
                <a:sym typeface="Wingdings" panose="05000000000000000000" pitchFamily="2" charset="2"/>
              </a:rPr>
              <a:t>Panzoom</a:t>
            </a:r>
            <a:endParaRPr lang="fr-CH" dirty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1B4154-7165-4A21-A1EC-77AFCC4C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27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6916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3E5092-6D1A-45FF-BEE5-9341F4A4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Ameliorations</a:t>
            </a:r>
            <a:r>
              <a:rPr lang="fr-CH" dirty="0"/>
              <a:t>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EA0A7B-FDA9-4C28-B04C-7F0EEC09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Optimiser les échanges pour le dessin</a:t>
            </a:r>
          </a:p>
          <a:p>
            <a:pPr lvl="1"/>
            <a:r>
              <a:rPr lang="fr-CH" dirty="0" err="1"/>
              <a:t>Websocket</a:t>
            </a:r>
            <a:endParaRPr lang="fr-CH" dirty="0"/>
          </a:p>
          <a:p>
            <a:pPr lvl="1"/>
            <a:r>
              <a:rPr lang="fr-CH" dirty="0"/>
              <a:t>Canvas beaucoup plus grand</a:t>
            </a:r>
          </a:p>
          <a:p>
            <a:r>
              <a:rPr lang="fr-CH" dirty="0"/>
              <a:t>Sélection de pixels par zone</a:t>
            </a:r>
          </a:p>
          <a:p>
            <a:pPr lvl="1"/>
            <a:r>
              <a:rPr lang="fr-CH" dirty="0"/>
              <a:t>Dessin</a:t>
            </a:r>
          </a:p>
          <a:p>
            <a:pPr lvl="1"/>
            <a:r>
              <a:rPr lang="fr-CH" dirty="0"/>
              <a:t>Verrouillage</a:t>
            </a:r>
          </a:p>
          <a:p>
            <a:r>
              <a:rPr lang="fr-CH" dirty="0"/>
              <a:t>Chat</a:t>
            </a:r>
          </a:p>
          <a:p>
            <a:pPr lvl="1"/>
            <a:r>
              <a:rPr lang="fr-CH" dirty="0"/>
              <a:t>Par </a:t>
            </a:r>
            <a:r>
              <a:rPr lang="fr-CH" dirty="0" err="1"/>
              <a:t>canvas</a:t>
            </a:r>
            <a:endParaRPr lang="fr-CH" dirty="0"/>
          </a:p>
          <a:p>
            <a:pPr lvl="1"/>
            <a:r>
              <a:rPr lang="fr-CH" dirty="0"/>
              <a:t>Publique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52A3AC-344D-42B2-816F-4E54A0AB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28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5071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F0427-2FA6-4FA1-8F78-03DA656E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Mot de la fin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77D658-FA69-4EC0-BD50-0F56B951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Projet fonctionnel et aucun bug connu</a:t>
            </a:r>
          </a:p>
          <a:p>
            <a:r>
              <a:rPr lang="fr-CH" dirty="0"/>
              <a:t>Fonctionnalités minimums et visées réalisées</a:t>
            </a:r>
            <a:br>
              <a:rPr lang="fr-CH" dirty="0"/>
            </a:br>
            <a:r>
              <a:rPr lang="fr-CH" dirty="0">
                <a:sym typeface="Wingdings" panose="05000000000000000000" pitchFamily="2" charset="2"/>
              </a:rPr>
              <a:t> sauf </a:t>
            </a:r>
            <a:r>
              <a:rPr lang="fr-CH" dirty="0" err="1">
                <a:sym typeface="Wingdings" panose="05000000000000000000" pitchFamily="2" charset="2"/>
              </a:rPr>
              <a:t>canvas</a:t>
            </a:r>
            <a:r>
              <a:rPr lang="fr-CH" dirty="0">
                <a:sym typeface="Wingdings" panose="05000000000000000000" pitchFamily="2" charset="2"/>
              </a:rPr>
              <a:t> privés</a:t>
            </a:r>
            <a:endParaRPr lang="fr-CH" dirty="0"/>
          </a:p>
          <a:p>
            <a:r>
              <a:rPr lang="fr-CH" dirty="0"/>
              <a:t>Fonctionnalités supplémentaires réalisées</a:t>
            </a:r>
            <a:br>
              <a:rPr lang="fr-CH" dirty="0"/>
            </a:br>
            <a:r>
              <a:rPr lang="fr-CH" dirty="0">
                <a:sym typeface="Wingdings" panose="05000000000000000000" pitchFamily="2" charset="2"/>
              </a:rPr>
              <a:t> sauf pack couleurs par </a:t>
            </a:r>
            <a:r>
              <a:rPr lang="fr-CH" dirty="0" err="1">
                <a:sym typeface="Wingdings" panose="05000000000000000000" pitchFamily="2" charset="2"/>
              </a:rPr>
              <a:t>canvas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F0282D-A758-4230-AB5F-585CF025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29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209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15DE4A7-4EA0-484F-9CD3-7E31DDE2F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" y="2858438"/>
            <a:ext cx="10902462" cy="11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B3B22CD-7BA3-412C-A10A-B8DE6190B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49" y="404535"/>
            <a:ext cx="8494102" cy="21039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09F61B0-D911-40E7-9EC6-9B1E53FDB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575394"/>
            <a:ext cx="9800492" cy="114048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088E7EB-54E8-4795-AD7E-1421A1C63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7" y="5020068"/>
            <a:ext cx="10476646" cy="11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8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armatic Arcade Font Generator Preview">
            <a:extLst>
              <a:ext uri="{FF2B5EF4-FFF2-40B4-BE49-F238E27FC236}">
                <a16:creationId xmlns:a16="http://schemas.microsoft.com/office/drawing/2014/main" id="{A94B4E79-0068-4525-8519-8E6964BEE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619375"/>
            <a:ext cx="78200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1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BED0B-B985-4797-8213-074D978A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resume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883996-B0AB-4D7C-B478-E2AFEFFEB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API de paiement par carte bancaire</a:t>
            </a:r>
          </a:p>
          <a:p>
            <a:r>
              <a:rPr lang="fr-CH" dirty="0"/>
              <a:t>Disponible en</a:t>
            </a:r>
          </a:p>
          <a:p>
            <a:pPr lvl="1"/>
            <a:r>
              <a:rPr lang="fr-CH" dirty="0"/>
              <a:t>Ruby</a:t>
            </a:r>
          </a:p>
          <a:p>
            <a:pPr lvl="1"/>
            <a:r>
              <a:rPr lang="fr-CH" dirty="0"/>
              <a:t>Python</a:t>
            </a:r>
          </a:p>
          <a:p>
            <a:pPr lvl="1"/>
            <a:r>
              <a:rPr lang="fr-CH" dirty="0" err="1"/>
              <a:t>Php</a:t>
            </a:r>
            <a:endParaRPr lang="fr-CH" dirty="0"/>
          </a:p>
          <a:p>
            <a:pPr lvl="1"/>
            <a:r>
              <a:rPr lang="fr-CH" dirty="0"/>
              <a:t>Java</a:t>
            </a:r>
          </a:p>
          <a:p>
            <a:pPr lvl="1"/>
            <a:r>
              <a:rPr lang="fr-CH" dirty="0"/>
              <a:t>…</a:t>
            </a:r>
          </a:p>
          <a:p>
            <a:r>
              <a:rPr lang="fr-CH" dirty="0"/>
              <a:t>Utilisé par Amazon, </a:t>
            </a:r>
            <a:r>
              <a:rPr lang="fr-CH" dirty="0" err="1"/>
              <a:t>Wish</a:t>
            </a:r>
            <a:r>
              <a:rPr lang="fr-CH" dirty="0"/>
              <a:t>, Twitch… </a:t>
            </a:r>
          </a:p>
          <a:p>
            <a:r>
              <a:rPr lang="fr-CH" dirty="0"/>
              <a:t>Tarifs 2.9% + 0.30 Fr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B22CD2-A561-4AE9-AD22-C48D94AC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32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0934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44B6234-8935-4995-A95D-5B9B41804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128" y="2621721"/>
            <a:ext cx="5893744" cy="16145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663D42-5097-4F70-90C5-1EFFCF9DA90E}"/>
              </a:ext>
            </a:extLst>
          </p:cNvPr>
          <p:cNvSpPr/>
          <p:nvPr/>
        </p:nvSpPr>
        <p:spPr>
          <a:xfrm>
            <a:off x="1032883" y="5108007"/>
            <a:ext cx="101262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4800" b="1" dirty="0">
                <a:hlinkClick r:id="rId4"/>
              </a:rPr>
              <a:t>https://github.com/HE-Arc/TutoStripe</a:t>
            </a:r>
            <a:r>
              <a:rPr lang="fr-CH" sz="4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947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D3AE-F486-4E97-A0ED-C06DEAB0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85C9F-E853-4CFF-9BDB-D94C560EC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 dirty="0"/>
              <a:t>Ruby : gem </a:t>
            </a:r>
            <a:r>
              <a:rPr lang="fr-CH" dirty="0" err="1"/>
              <a:t>install</a:t>
            </a:r>
            <a:r>
              <a:rPr lang="fr-CH" dirty="0"/>
              <a:t> </a:t>
            </a:r>
            <a:r>
              <a:rPr lang="fr-CH" dirty="0" err="1"/>
              <a:t>stripe</a:t>
            </a:r>
            <a:endParaRPr lang="fr-CH" dirty="0"/>
          </a:p>
          <a:p>
            <a:r>
              <a:rPr lang="fr-CH" dirty="0"/>
              <a:t>Python : </a:t>
            </a:r>
            <a:r>
              <a:rPr lang="fr-CH" dirty="0" err="1"/>
              <a:t>pip</a:t>
            </a:r>
            <a:r>
              <a:rPr lang="fr-CH" dirty="0"/>
              <a:t> </a:t>
            </a:r>
            <a:r>
              <a:rPr lang="fr-CH" dirty="0" err="1"/>
              <a:t>install</a:t>
            </a:r>
            <a:r>
              <a:rPr lang="fr-CH" dirty="0"/>
              <a:t> </a:t>
            </a:r>
            <a:r>
              <a:rPr lang="fr-CH" dirty="0" err="1"/>
              <a:t>stripe</a:t>
            </a:r>
            <a:endParaRPr lang="fr-CH" dirty="0"/>
          </a:p>
          <a:p>
            <a:r>
              <a:rPr lang="fr-CH" dirty="0" err="1"/>
              <a:t>Php</a:t>
            </a:r>
            <a:r>
              <a:rPr lang="fr-CH" dirty="0"/>
              <a:t> : composer </a:t>
            </a:r>
            <a:r>
              <a:rPr lang="fr-CH" dirty="0" err="1"/>
              <a:t>require</a:t>
            </a:r>
            <a:r>
              <a:rPr lang="fr-CH" dirty="0"/>
              <a:t> </a:t>
            </a:r>
            <a:r>
              <a:rPr lang="fr-CH" dirty="0" err="1"/>
              <a:t>stripe</a:t>
            </a:r>
            <a:r>
              <a:rPr lang="fr-CH" dirty="0"/>
              <a:t>/</a:t>
            </a:r>
            <a:r>
              <a:rPr lang="fr-CH" dirty="0" err="1"/>
              <a:t>stripe-php</a:t>
            </a:r>
            <a:endParaRPr lang="fr-CH" dirty="0"/>
          </a:p>
          <a:p>
            <a:r>
              <a:rPr lang="fr-CH" dirty="0"/>
              <a:t>Java (</a:t>
            </a:r>
            <a:r>
              <a:rPr lang="fr-CH" dirty="0" err="1"/>
              <a:t>maven</a:t>
            </a:r>
            <a:r>
              <a:rPr lang="fr-CH" dirty="0"/>
              <a:t>) : </a:t>
            </a:r>
          </a:p>
          <a:p>
            <a:pPr marL="457200" lvl="1" indent="0">
              <a:buNone/>
            </a:pPr>
            <a:r>
              <a:rPr lang="fr-CH" dirty="0"/>
              <a:t>&lt;</a:t>
            </a:r>
            <a:r>
              <a:rPr lang="fr-CH" dirty="0" err="1"/>
              <a:t>dependency</a:t>
            </a:r>
            <a:r>
              <a:rPr lang="fr-CH" dirty="0"/>
              <a:t>&gt;</a:t>
            </a:r>
          </a:p>
          <a:p>
            <a:pPr marL="457200" lvl="1" indent="0">
              <a:buNone/>
            </a:pPr>
            <a:r>
              <a:rPr lang="fr-CH" dirty="0"/>
              <a:t>  &lt;</a:t>
            </a:r>
            <a:r>
              <a:rPr lang="fr-CH" dirty="0" err="1"/>
              <a:t>groupId</a:t>
            </a:r>
            <a:r>
              <a:rPr lang="fr-CH" dirty="0"/>
              <a:t>&gt;</a:t>
            </a:r>
            <a:r>
              <a:rPr lang="fr-CH" dirty="0" err="1"/>
              <a:t>com.stripe</a:t>
            </a:r>
            <a:r>
              <a:rPr lang="fr-CH" dirty="0"/>
              <a:t>&lt;/</a:t>
            </a:r>
            <a:r>
              <a:rPr lang="fr-CH" dirty="0" err="1"/>
              <a:t>groupId</a:t>
            </a:r>
            <a:r>
              <a:rPr lang="fr-CH" dirty="0"/>
              <a:t>&gt;</a:t>
            </a:r>
          </a:p>
          <a:p>
            <a:pPr marL="457200" lvl="1" indent="0">
              <a:buNone/>
            </a:pPr>
            <a:r>
              <a:rPr lang="fr-CH" dirty="0"/>
              <a:t>  &lt;</a:t>
            </a:r>
            <a:r>
              <a:rPr lang="fr-CH" dirty="0" err="1"/>
              <a:t>artifactId</a:t>
            </a:r>
            <a:r>
              <a:rPr lang="fr-CH" dirty="0"/>
              <a:t>&gt;</a:t>
            </a:r>
            <a:r>
              <a:rPr lang="fr-CH" dirty="0" err="1"/>
              <a:t>stripe</a:t>
            </a:r>
            <a:r>
              <a:rPr lang="fr-CH" dirty="0"/>
              <a:t>-java&lt;/</a:t>
            </a:r>
            <a:r>
              <a:rPr lang="fr-CH" dirty="0" err="1"/>
              <a:t>artifactId</a:t>
            </a:r>
            <a:r>
              <a:rPr lang="fr-CH" dirty="0"/>
              <a:t>&gt;</a:t>
            </a:r>
          </a:p>
          <a:p>
            <a:pPr marL="457200" lvl="1" indent="0">
              <a:buNone/>
            </a:pPr>
            <a:r>
              <a:rPr lang="fr-CH" dirty="0"/>
              <a:t>  &lt;version&gt;8.1.0&lt;/version&gt;</a:t>
            </a:r>
          </a:p>
          <a:p>
            <a:pPr marL="457200" lvl="1" indent="0">
              <a:buNone/>
            </a:pPr>
            <a:r>
              <a:rPr lang="fr-CH" dirty="0"/>
              <a:t>&lt;/</a:t>
            </a:r>
            <a:r>
              <a:rPr lang="fr-CH" dirty="0" err="1"/>
              <a:t>dependency</a:t>
            </a:r>
            <a:r>
              <a:rPr lang="fr-CH" dirty="0"/>
              <a:t>&gt;</a:t>
            </a:r>
          </a:p>
          <a:p>
            <a:r>
              <a:rPr lang="fr-CH" dirty="0"/>
              <a:t>Java (</a:t>
            </a:r>
            <a:r>
              <a:rPr lang="fr-CH" dirty="0" err="1"/>
              <a:t>gradle</a:t>
            </a:r>
            <a:r>
              <a:rPr lang="fr-CH" dirty="0"/>
              <a:t>) : </a:t>
            </a:r>
            <a:r>
              <a:rPr lang="it-IT" dirty="0"/>
              <a:t>compile "com.stripe:stripe-java:8.1.0"</a:t>
            </a:r>
            <a:endParaRPr lang="fr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32DC0-A4B3-4DA3-B6AE-A471518B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34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99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DB45-0100-4C9F-80D7-A6308909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Cote client - de base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167D0B-3456-4568-AF20-815EEFF1F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3462"/>
            <a:ext cx="8752662" cy="320576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CE7DFD3-BAB9-41A9-A20A-FEFAAD76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B4121FC-D94F-4394-84EF-82FB120A8248}" type="slidenum">
              <a:rPr lang="fr-CH" smtClean="0"/>
              <a:pPr/>
              <a:t>35</a:t>
            </a:fld>
            <a:endParaRPr lang="fr-CH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38EE4F-2ED5-4C7C-89BA-B9FBCB63DB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7" t="7713" r="865" b="1909"/>
          <a:stretch/>
        </p:blipFill>
        <p:spPr>
          <a:xfrm>
            <a:off x="8782050" y="5608320"/>
            <a:ext cx="1632585" cy="447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32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DB45-0100-4C9F-80D7-A6308909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Cote client - personnalise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0B320B-B02B-46FA-8E0F-63BEF2797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324" y="1930384"/>
            <a:ext cx="7126995" cy="33016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2A699B-8515-4786-87C5-93AF784D9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622" y="2891809"/>
            <a:ext cx="7131981" cy="33016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76FA2812-9D42-4A7B-87D5-3B152F93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B4121FC-D94F-4394-84EF-82FB120A8248}" type="slidenum">
              <a:rPr lang="fr-CH" smtClean="0"/>
              <a:pPr/>
              <a:t>36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3393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7270-B308-4EC2-A2B0-D849BE19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Token</a:t>
            </a:r>
            <a:endParaRPr lang="fr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394C7-1B3F-4E32-9A36-6D5641EE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944"/>
          <a:stretch/>
        </p:blipFill>
        <p:spPr>
          <a:xfrm>
            <a:off x="1276351" y="1805975"/>
            <a:ext cx="4431324" cy="467478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C5CF6-096D-472F-A529-FD0E2C4F6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37</a:t>
            </a:fld>
            <a:endParaRPr lang="fr-CH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C3B72C3-A0BE-41DB-A50B-CD6C4E0EF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0"/>
          <a:stretch/>
        </p:blipFill>
        <p:spPr>
          <a:xfrm>
            <a:off x="6484327" y="1254990"/>
            <a:ext cx="4252547" cy="4650194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04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65E7-5AA4-4118-BCC2-8343B249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Cote serveur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215307-5F12-4687-A7DA-1E7875959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07" y="1962848"/>
            <a:ext cx="9775785" cy="3776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9BD7CF9-C91A-4C75-8D51-B1F7A9D7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B4121FC-D94F-4394-84EF-82FB120A8248}" type="slidenum">
              <a:rPr lang="fr-CH" smtClean="0"/>
              <a:pPr/>
              <a:t>38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0502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EA39-1FFE-46DB-8BFF-BB49A105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Autres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4A6B-38FD-4925-915C-5C3F92A9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Coupons</a:t>
            </a:r>
          </a:p>
          <a:p>
            <a:r>
              <a:rPr lang="fr-CH" dirty="0"/>
              <a:t>Remboursement</a:t>
            </a:r>
          </a:p>
          <a:p>
            <a:r>
              <a:rPr lang="fr-CH" dirty="0"/>
              <a:t>Abonnement</a:t>
            </a:r>
          </a:p>
          <a:p>
            <a:r>
              <a:rPr lang="fr-CH" dirty="0"/>
              <a:t>Plans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864254-E2F2-4E95-9ADB-A05BCBD6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B4121FC-D94F-4394-84EF-82FB120A8248}" type="slidenum">
              <a:rPr lang="fr-CH" smtClean="0"/>
              <a:pPr/>
              <a:t>39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15595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B6364-E8BF-4AA2-8C4B-D062D76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resume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91E5C-7220-4E36-AC49-FA181DAA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Canvas</a:t>
            </a:r>
          </a:p>
          <a:p>
            <a:r>
              <a:rPr lang="fr-CH" dirty="0"/>
              <a:t>Communauté</a:t>
            </a:r>
          </a:p>
          <a:p>
            <a:r>
              <a:rPr lang="fr-CH" dirty="0"/>
              <a:t>Paiement (</a:t>
            </a:r>
            <a:r>
              <a:rPr lang="fr-CH" dirty="0" err="1"/>
              <a:t>Stripe</a:t>
            </a:r>
            <a:r>
              <a:rPr lang="fr-CH" dirty="0"/>
              <a:t>)</a:t>
            </a:r>
          </a:p>
          <a:p>
            <a:endParaRPr lang="fr-CH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1C778C-BABD-43DE-9D4D-A8B978A39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461" y="1945533"/>
            <a:ext cx="4144528" cy="4156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1C3A103-DB3E-42D1-8BA2-2C3A96A1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44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4703-0006-41D3-BA91-C752B0DF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Notre </a:t>
            </a:r>
            <a:r>
              <a:rPr lang="fr-CH" dirty="0" err="1"/>
              <a:t>implementation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E277D-9077-4F9F-AC6A-11B503618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Gestion du formulaire en Ajax</a:t>
            </a:r>
          </a:p>
          <a:p>
            <a:r>
              <a:rPr lang="fr-CH" dirty="0"/>
              <a:t>Routes </a:t>
            </a:r>
            <a:r>
              <a:rPr lang="fr-CH" dirty="0" err="1"/>
              <a:t>pix</a:t>
            </a:r>
            <a:r>
              <a:rPr lang="fr-CH" dirty="0"/>
              <a:t>/</a:t>
            </a:r>
            <a:r>
              <a:rPr lang="fr-CH" dirty="0" err="1"/>
              <a:t>purchase</a:t>
            </a:r>
            <a:r>
              <a:rPr lang="fr-CH" dirty="0"/>
              <a:t>/&lt;</a:t>
            </a:r>
            <a:r>
              <a:rPr lang="fr-CH" dirty="0" err="1"/>
              <a:t>int:id</a:t>
            </a:r>
            <a:r>
              <a:rPr lang="fr-CH" dirty="0"/>
              <a:t>&gt;/</a:t>
            </a:r>
          </a:p>
          <a:p>
            <a:pPr lvl="1"/>
            <a:r>
              <a:rPr lang="fr-CH" dirty="0"/>
              <a:t>1 -&gt; 1 CHF</a:t>
            </a:r>
          </a:p>
          <a:p>
            <a:pPr lvl="1"/>
            <a:r>
              <a:rPr lang="fr-CH" dirty="0"/>
              <a:t>2 -&gt; 2 CHF</a:t>
            </a:r>
          </a:p>
          <a:p>
            <a:pPr lvl="1"/>
            <a:r>
              <a:rPr lang="fr-CH" dirty="0"/>
              <a:t>3 -&gt; 5 CHF</a:t>
            </a:r>
          </a:p>
          <a:p>
            <a:pPr lvl="1"/>
            <a:r>
              <a:rPr lang="fr-CH" dirty="0"/>
              <a:t>4 -&gt; 20 CHF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9AFA6-A53B-41AE-91A9-39F74F93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40</a:t>
            </a:fld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87BAC3-265C-4508-A09B-FC56CBE6A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077" y="1339300"/>
            <a:ext cx="3010161" cy="4701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0D500-26F7-4B6A-8B29-8FD9070A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Retour </a:t>
            </a:r>
            <a:r>
              <a:rPr lang="fr-CH" dirty="0" err="1"/>
              <a:t>experience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4193FA-8939-4ED5-A637-047C20AAA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Très simple</a:t>
            </a:r>
          </a:p>
          <a:p>
            <a:r>
              <a:rPr lang="fr-CH" dirty="0"/>
              <a:t>Bien documenté</a:t>
            </a:r>
          </a:p>
          <a:p>
            <a:r>
              <a:rPr lang="fr-CH" dirty="0"/>
              <a:t>Très bonne tarification par rapport à l’offre</a:t>
            </a:r>
          </a:p>
          <a:p>
            <a:r>
              <a:rPr lang="fr-CH" dirty="0"/>
              <a:t>Beaucoup d’options</a:t>
            </a:r>
          </a:p>
          <a:p>
            <a:r>
              <a:rPr lang="fr-CH" dirty="0"/>
              <a:t>Vaste proposition de service de paiement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038D5D-3602-4101-B8DD-5873EC10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pPr/>
              <a:t>41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1472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B3B22CD-7BA3-412C-A10A-B8DE6190B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49" y="404535"/>
            <a:ext cx="8494102" cy="21039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09F61B0-D911-40E7-9EC6-9B1E53FDB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575394"/>
            <a:ext cx="9800492" cy="114048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088E7EB-54E8-4795-AD7E-1421A1C63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7" y="5020068"/>
            <a:ext cx="10476646" cy="11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5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B6364-E8BF-4AA2-8C4B-D062D76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inspirations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91E5C-7220-4E36-AC49-FA181DAA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hlinkClick r:id="rId3"/>
              </a:rPr>
              <a:t>https://www.reddit.com/r/place/</a:t>
            </a:r>
            <a:br>
              <a:rPr lang="fr-CH" dirty="0"/>
            </a:br>
            <a:r>
              <a:rPr lang="fr-CH" dirty="0"/>
              <a:t>1 avril 2017 – 72 heures</a:t>
            </a:r>
          </a:p>
          <a:p>
            <a:r>
              <a:rPr lang="fr-CH" dirty="0"/>
              <a:t>Beaucoup d’autres clones existent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6A2685-C953-4C24-8A69-6AD2F1D91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46" y="1373568"/>
            <a:ext cx="4572375" cy="45810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505CF3B-8DF6-45D8-9DAC-3164C711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900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B6364-E8BF-4AA2-8C4B-D062D76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inspirations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91E5C-7220-4E36-AC49-FA181DAA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hlinkClick r:id="rId3"/>
              </a:rPr>
              <a:t>https://pixelplace.io/1</a:t>
            </a:r>
            <a:br>
              <a:rPr lang="fr-CH" dirty="0"/>
            </a:br>
            <a:r>
              <a:rPr lang="fr-CH" dirty="0"/>
              <a:t>inspiration principale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505CF3B-8DF6-45D8-9DAC-3164C711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6</a:t>
            </a:fld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A49C3A-7101-4CE2-9CEC-8D2B9B699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4" y="3095849"/>
            <a:ext cx="5127316" cy="3625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8B3C883-02FD-483E-A560-C8A65BB63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238" y="1507299"/>
            <a:ext cx="4729562" cy="38434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710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B6364-E8BF-4AA2-8C4B-D062D76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Mobile first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505CF3B-8DF6-45D8-9DAC-3164C711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121FC-D94F-4394-84EF-82FB120A8248}" type="slidenum">
              <a:rPr lang="fr-CH" smtClean="0"/>
              <a:t>7</a:t>
            </a:fld>
            <a:endParaRPr lang="fr-CH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FD0E22-F6A3-42F8-AB11-20BAF40C7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" b="1"/>
          <a:stretch/>
        </p:blipFill>
        <p:spPr>
          <a:xfrm>
            <a:off x="754244" y="3041645"/>
            <a:ext cx="2244137" cy="367983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83ADB-06E5-4044-B572-6150F2B0C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329" y="3041645"/>
            <a:ext cx="2212772" cy="367983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95D1FD5-A4B3-4331-A486-95FB3B7CD2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431"/>
          <a:stretch/>
        </p:blipFill>
        <p:spPr>
          <a:xfrm>
            <a:off x="9344608" y="1742737"/>
            <a:ext cx="2212772" cy="293707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512F685-2643-48C7-A76F-4AB55E65B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545"/>
          <a:stretch/>
        </p:blipFill>
        <p:spPr>
          <a:xfrm>
            <a:off x="6870799" y="1742737"/>
            <a:ext cx="2270229" cy="213366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88253F0-487D-4709-BBD1-35A99B119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812"/>
            <a:ext cx="10515600" cy="4175679"/>
          </a:xfrm>
        </p:spPr>
        <p:txBody>
          <a:bodyPr/>
          <a:lstStyle/>
          <a:p>
            <a:r>
              <a:rPr lang="fr-CH" dirty="0"/>
              <a:t>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91445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44B6234-8935-4995-A95D-5B9B41804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128" y="2621721"/>
            <a:ext cx="5893744" cy="16145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663D42-5097-4F70-90C5-1EFFCF9DA90E}"/>
              </a:ext>
            </a:extLst>
          </p:cNvPr>
          <p:cNvSpPr/>
          <p:nvPr/>
        </p:nvSpPr>
        <p:spPr>
          <a:xfrm>
            <a:off x="380589" y="5096284"/>
            <a:ext cx="11430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4800" b="1" dirty="0">
                <a:hlinkClick r:id="rId4"/>
              </a:rPr>
              <a:t>https://paypixplace.srvz-webapp.he-arc.ch/</a:t>
            </a:r>
            <a:endParaRPr lang="fr-CH" sz="4800" b="1" dirty="0"/>
          </a:p>
        </p:txBody>
      </p:sp>
    </p:spTree>
    <p:extLst>
      <p:ext uri="{BB962C8B-B14F-4D97-AF65-F5344CB8AC3E}">
        <p14:creationId xmlns:p14="http://schemas.microsoft.com/office/powerpoint/2010/main" val="323047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75DBCE2-FAD9-4579-AD31-BD70E12D9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94" y="2619222"/>
            <a:ext cx="8773611" cy="16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1197</TotalTime>
  <Words>1035</Words>
  <Application>Microsoft Office PowerPoint</Application>
  <PresentationFormat>Grand écran</PresentationFormat>
  <Paragraphs>288</Paragraphs>
  <Slides>42</Slides>
  <Notes>42</Notes>
  <HiddenSlides>4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Karmatic Arcade</vt:lpstr>
      <vt:lpstr>Office Theme</vt:lpstr>
      <vt:lpstr>Présentation PowerPoint</vt:lpstr>
      <vt:lpstr>Sommaire</vt:lpstr>
      <vt:lpstr>Présentation PowerPoint</vt:lpstr>
      <vt:lpstr>resume</vt:lpstr>
      <vt:lpstr>inspirations</vt:lpstr>
      <vt:lpstr>inspirations</vt:lpstr>
      <vt:lpstr>Mobile first</vt:lpstr>
      <vt:lpstr>Présentation PowerPoint</vt:lpstr>
      <vt:lpstr>Présentation PowerPoint</vt:lpstr>
      <vt:lpstr>Interface de modification</vt:lpstr>
      <vt:lpstr>Actualisation des donnees</vt:lpstr>
      <vt:lpstr>Panzoom</vt:lpstr>
      <vt:lpstr>Présentation PowerPoint</vt:lpstr>
      <vt:lpstr>Resume</vt:lpstr>
      <vt:lpstr>Exemple</vt:lpstr>
      <vt:lpstr>Exemple</vt:lpstr>
      <vt:lpstr>Exemple</vt:lpstr>
      <vt:lpstr>Initialisation</vt:lpstr>
      <vt:lpstr>forms</vt:lpstr>
      <vt:lpstr>Views.py</vt:lpstr>
      <vt:lpstr>Template</vt:lpstr>
      <vt:lpstr>Présentation PowerPoint</vt:lpstr>
      <vt:lpstr>Boutique</vt:lpstr>
      <vt:lpstr>securite</vt:lpstr>
      <vt:lpstr>plugins</vt:lpstr>
      <vt:lpstr>Présentation PowerPoint</vt:lpstr>
      <vt:lpstr>Problemes rencontres</vt:lpstr>
      <vt:lpstr>Ameliorations possibles</vt:lpstr>
      <vt:lpstr>Mot de la fin</vt:lpstr>
      <vt:lpstr>Présentation PowerPoint</vt:lpstr>
      <vt:lpstr>Présentation PowerPoint</vt:lpstr>
      <vt:lpstr>resume</vt:lpstr>
      <vt:lpstr>Présentation PowerPoint</vt:lpstr>
      <vt:lpstr>Installation</vt:lpstr>
      <vt:lpstr>Cote client - de base</vt:lpstr>
      <vt:lpstr>Cote client - personnalise</vt:lpstr>
      <vt:lpstr>Token</vt:lpstr>
      <vt:lpstr>Cote serveur</vt:lpstr>
      <vt:lpstr>Autres options</vt:lpstr>
      <vt:lpstr>Notre implementation</vt:lpstr>
      <vt:lpstr>Retour experience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PayPixPlace</dc:title>
  <dc:creator>Kurokabe</dc:creator>
  <cp:lastModifiedBy>Wohlfahrt Alexander</cp:lastModifiedBy>
  <cp:revision>167</cp:revision>
  <dcterms:created xsi:type="dcterms:W3CDTF">2019-03-30T15:01:40Z</dcterms:created>
  <dcterms:modified xsi:type="dcterms:W3CDTF">2019-04-03T09:12:20Z</dcterms:modified>
</cp:coreProperties>
</file>